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7" r:id="rId1"/>
  </p:sldMasterIdLst>
  <p:notesMasterIdLst>
    <p:notesMasterId r:id="rId24"/>
  </p:notesMasterIdLst>
  <p:handoutMasterIdLst>
    <p:handoutMasterId r:id="rId25"/>
  </p:handoutMasterIdLst>
  <p:sldIdLst>
    <p:sldId id="256" r:id="rId2"/>
    <p:sldId id="356" r:id="rId3"/>
    <p:sldId id="357" r:id="rId4"/>
    <p:sldId id="358" r:id="rId5"/>
    <p:sldId id="332" r:id="rId6"/>
    <p:sldId id="359" r:id="rId7"/>
    <p:sldId id="333" r:id="rId8"/>
    <p:sldId id="360" r:id="rId9"/>
    <p:sldId id="361" r:id="rId10"/>
    <p:sldId id="343" r:id="rId11"/>
    <p:sldId id="363" r:id="rId12"/>
    <p:sldId id="364" r:id="rId13"/>
    <p:sldId id="365" r:id="rId14"/>
    <p:sldId id="366" r:id="rId15"/>
    <p:sldId id="367" r:id="rId16"/>
    <p:sldId id="362" r:id="rId17"/>
    <p:sldId id="368" r:id="rId18"/>
    <p:sldId id="369" r:id="rId19"/>
    <p:sldId id="370" r:id="rId20"/>
    <p:sldId id="371" r:id="rId21"/>
    <p:sldId id="372" r:id="rId22"/>
    <p:sldId id="342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566FE8-C798-4E30-BAC2-7123F9C8FD11}" v="380" dt="2026-01-15T09:10:49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howGuides="1">
      <p:cViewPr varScale="1">
        <p:scale>
          <a:sx n="79" d="100"/>
          <a:sy n="79" d="100"/>
        </p:scale>
        <p:origin x="54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Alexandra T. N. Osburg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BBD5C-978F-4448-BDCB-7F8DAF178068}" type="datetimeFigureOut">
              <a:rPr lang="de-DE" smtClean="0"/>
              <a:t>15.01.2026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Methods in History and Philosoph of Science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4FD2E-0E96-4436-889D-1C146C85EE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690268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Alexandra T. N. Osburg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A29C4-DBE7-46B2-894C-B9165ABDFCE7}" type="datetimeFigureOut">
              <a:rPr lang="de-DE" smtClean="0"/>
              <a:t>15.01.2026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Methods in History and Philosoph of Science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2F5B9-2889-4DA1-A49B-AFD695238D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402728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042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340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4444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205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829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150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797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5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3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25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17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46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02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380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92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6211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CD30C10-23B9-1430-C5DA-5499774BDFC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35360" y="548680"/>
            <a:ext cx="9950383" cy="6102946"/>
          </a:xfrm>
        </p:spPr>
        <p:txBody>
          <a:bodyPr>
            <a:normAutofit/>
          </a:bodyPr>
          <a:lstStyle/>
          <a:p>
            <a:r>
              <a:rPr lang="de-DE" sz="32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Epistemic</a:t>
            </a:r>
            <a: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Injustice in </a:t>
            </a:r>
            <a:r>
              <a:rPr lang="de-DE" sz="32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Psychiatry</a:t>
            </a:r>
            <a: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- </a:t>
            </a:r>
            <a:b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</a:br>
            <a:b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</a:br>
            <a:b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</a:br>
            <a:b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</a:br>
            <a: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Notes </a:t>
            </a:r>
            <a:r>
              <a:rPr lang="de-DE" sz="32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towards</a:t>
            </a:r>
            <a: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normative </a:t>
            </a:r>
            <a:r>
              <a:rPr lang="de-DE" sz="32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discontinuity</a:t>
            </a:r>
            <a: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de-DE" sz="32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the</a:t>
            </a:r>
            <a:b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</a:br>
            <a:b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</a:br>
            <a:r>
              <a:rPr lang="de-DE" sz="32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possibilities</a:t>
            </a:r>
            <a: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32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of</a:t>
            </a:r>
            <a: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normative </a:t>
            </a:r>
            <a:r>
              <a:rPr lang="de-DE" sz="3200" b="1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reconfiguration</a:t>
            </a:r>
            <a:br>
              <a:rPr lang="de-DE" sz="3200" b="1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</a:br>
            <a:endParaRPr lang="de-DE" sz="3200" b="1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9A61B1B-4934-CF84-884B-89114CC2BE57}"/>
              </a:ext>
            </a:extLst>
          </p:cNvPr>
          <p:cNvSpPr txBox="1"/>
          <p:nvPr/>
        </p:nvSpPr>
        <p:spPr>
          <a:xfrm>
            <a:off x="5432078" y="6005295"/>
            <a:ext cx="6664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err="1">
                <a:solidFill>
                  <a:schemeClr val="bg1"/>
                </a:solidFill>
              </a:rPr>
              <a:t>Epistemic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Injustice</a:t>
            </a:r>
            <a:r>
              <a:rPr lang="de-DE" dirty="0">
                <a:solidFill>
                  <a:schemeClr val="bg1"/>
                </a:solidFill>
              </a:rPr>
              <a:t> in </a:t>
            </a:r>
            <a:r>
              <a:rPr lang="de-DE" dirty="0" err="1">
                <a:solidFill>
                  <a:schemeClr val="bg1"/>
                </a:solidFill>
              </a:rPr>
              <a:t>Psychiatry</a:t>
            </a:r>
            <a:r>
              <a:rPr lang="de-DE" dirty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de-DE" dirty="0" err="1">
                <a:solidFill>
                  <a:schemeClr val="bg1"/>
                </a:solidFill>
              </a:rPr>
              <a:t>by</a:t>
            </a:r>
            <a:r>
              <a:rPr lang="de-DE" i="1" dirty="0">
                <a:solidFill>
                  <a:schemeClr val="bg1"/>
                </a:solidFill>
              </a:rPr>
              <a:t> Alexandra T. N. Osburg</a:t>
            </a:r>
          </a:p>
        </p:txBody>
      </p:sp>
    </p:spTree>
    <p:extLst>
      <p:ext uri="{BB962C8B-B14F-4D97-AF65-F5344CB8AC3E}">
        <p14:creationId xmlns:p14="http://schemas.microsoft.com/office/powerpoint/2010/main" val="2401959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271CD31A-676A-C7D2-D623-A09BE60F63C0}"/>
              </a:ext>
            </a:extLst>
          </p:cNvPr>
          <p:cNvSpPr txBox="1"/>
          <p:nvPr/>
        </p:nvSpPr>
        <p:spPr>
          <a:xfrm>
            <a:off x="335360" y="548680"/>
            <a:ext cx="11582521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DE" sz="2800" b="1" dirty="0" err="1">
                <a:solidFill>
                  <a:srgbClr val="000000"/>
                </a:solidFill>
              </a:rPr>
              <a:t>Structural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impacts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through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oppression</a:t>
            </a:r>
            <a:r>
              <a:rPr lang="de-DE" sz="2800" b="1" dirty="0">
                <a:solidFill>
                  <a:srgbClr val="000000"/>
                </a:solidFill>
              </a:rPr>
              <a:t> (Young)</a:t>
            </a:r>
          </a:p>
          <a:p>
            <a:pPr algn="l">
              <a:buNone/>
            </a:pPr>
            <a:endParaRPr lang="de-DE" sz="4000" b="1" dirty="0">
              <a:solidFill>
                <a:srgbClr val="000000"/>
              </a:solidFill>
            </a:endParaRPr>
          </a:p>
          <a:p>
            <a:pPr algn="l">
              <a:buNone/>
            </a:pPr>
            <a:endParaRPr lang="de-DE" sz="4000" b="0" i="0" u="none" strike="noStrike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Oppression </a:t>
            </a:r>
            <a:r>
              <a:rPr lang="de-DE" sz="2000" dirty="0" err="1">
                <a:solidFill>
                  <a:srgbClr val="000000"/>
                </a:solidFill>
              </a:rPr>
              <a:t>occurs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a </a:t>
            </a:r>
            <a:r>
              <a:rPr lang="de-DE" sz="2000" dirty="0" err="1">
                <a:solidFill>
                  <a:srgbClr val="000000"/>
                </a:solidFill>
              </a:rPr>
              <a:t>structural</a:t>
            </a:r>
            <a:r>
              <a:rPr lang="de-DE" sz="2000" dirty="0">
                <a:solidFill>
                  <a:srgbClr val="000000"/>
                </a:solidFill>
              </a:rPr>
              <a:t> and </a:t>
            </a:r>
            <a:r>
              <a:rPr lang="de-DE" sz="2000" dirty="0" err="1">
                <a:solidFill>
                  <a:srgbClr val="000000"/>
                </a:solidFill>
              </a:rPr>
              <a:t>systemic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problem</a:t>
            </a:r>
            <a:r>
              <a:rPr lang="de-DE" sz="2000" dirty="0">
                <a:solidFill>
                  <a:srgbClr val="000000"/>
                </a:solidFill>
              </a:rPr>
              <a:t> and not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a </a:t>
            </a:r>
            <a:r>
              <a:rPr lang="de-DE" sz="2000" dirty="0" err="1">
                <a:solidFill>
                  <a:srgbClr val="000000"/>
                </a:solidFill>
              </a:rPr>
              <a:t>result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individual </a:t>
            </a:r>
            <a:r>
              <a:rPr lang="de-DE" sz="2000" dirty="0" err="1">
                <a:solidFill>
                  <a:srgbClr val="000000"/>
                </a:solidFill>
              </a:rPr>
              <a:t>bad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intention</a:t>
            </a:r>
            <a:endParaRPr lang="de-DE" sz="2000" dirty="0">
              <a:solidFill>
                <a:srgbClr val="00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00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000000"/>
              </a:solidFill>
            </a:endParaRPr>
          </a:p>
          <a:p>
            <a:pPr algn="l"/>
            <a:endParaRPr lang="de-DE" sz="4000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endParaRPr lang="de-DE" sz="4000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0751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CE9FC618-553B-BB84-EEF0-855BF5497891}"/>
              </a:ext>
            </a:extLst>
          </p:cNvPr>
          <p:cNvSpPr txBox="1"/>
          <p:nvPr/>
        </p:nvSpPr>
        <p:spPr>
          <a:xfrm>
            <a:off x="479376" y="351521"/>
            <a:ext cx="11489215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DE" sz="2800" b="1" dirty="0">
                <a:solidFill>
                  <a:srgbClr val="000000"/>
                </a:solidFill>
              </a:rPr>
              <a:t>Exploitation</a:t>
            </a:r>
          </a:p>
          <a:p>
            <a:pPr algn="l">
              <a:buNone/>
            </a:pPr>
            <a:endParaRPr lang="de-DE" sz="2800" b="1" dirty="0">
              <a:solidFill>
                <a:srgbClr val="000000"/>
              </a:solidFill>
            </a:endParaRPr>
          </a:p>
          <a:p>
            <a:pPr algn="l">
              <a:buNone/>
            </a:pPr>
            <a:endParaRPr lang="de-DE" sz="2800" b="1" dirty="0">
              <a:solidFill>
                <a:srgbClr val="000000"/>
              </a:solidFill>
            </a:endParaRPr>
          </a:p>
          <a:p>
            <a:pPr algn="l"/>
            <a:endParaRPr lang="de-DE" sz="4000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endParaRPr lang="de-DE" sz="4000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FABA7D0-8244-B785-6E32-1483B4E26687}"/>
              </a:ext>
            </a:extLst>
          </p:cNvPr>
          <p:cNvSpPr txBox="1"/>
          <p:nvPr/>
        </p:nvSpPr>
        <p:spPr>
          <a:xfrm>
            <a:off x="479376" y="1268760"/>
            <a:ext cx="1072919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altLang="de-DE" sz="2000" dirty="0" err="1">
                <a:solidFill>
                  <a:srgbClr val="000000"/>
                </a:solidFill>
              </a:rPr>
              <a:t>Underpaid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labor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by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patients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B6C87AB-785B-12E2-797D-13B5D63BC3ED}"/>
              </a:ext>
            </a:extLst>
          </p:cNvPr>
          <p:cNvSpPr txBox="1"/>
          <p:nvPr/>
        </p:nvSpPr>
        <p:spPr>
          <a:xfrm>
            <a:off x="512100" y="2076341"/>
            <a:ext cx="104084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altLang="de-DE" sz="2000" dirty="0">
                <a:solidFill>
                  <a:srgbClr val="000000"/>
                </a:solidFill>
              </a:rPr>
              <a:t>Use </a:t>
            </a:r>
            <a:r>
              <a:rPr lang="de-DE" altLang="de-DE" sz="2000" dirty="0" err="1">
                <a:solidFill>
                  <a:srgbClr val="000000"/>
                </a:solidFill>
              </a:rPr>
              <a:t>of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patients</a:t>
            </a:r>
            <a:r>
              <a:rPr lang="de-DE" altLang="de-DE" sz="2000" dirty="0">
                <a:solidFill>
                  <a:srgbClr val="000000"/>
                </a:solidFill>
              </a:rPr>
              <a:t>’ </a:t>
            </a:r>
            <a:r>
              <a:rPr lang="de-DE" altLang="de-DE" sz="2000" dirty="0" err="1">
                <a:solidFill>
                  <a:srgbClr val="000000"/>
                </a:solidFill>
              </a:rPr>
              <a:t>data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for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research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purposes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28721BD-37FA-B00C-C18E-C671DB42C66F}"/>
              </a:ext>
            </a:extLst>
          </p:cNvPr>
          <p:cNvSpPr txBox="1"/>
          <p:nvPr/>
        </p:nvSpPr>
        <p:spPr>
          <a:xfrm>
            <a:off x="512100" y="2690336"/>
            <a:ext cx="11272532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de-DE" altLang="de-DE" sz="1800" dirty="0">
              <a:solidFill>
                <a:srgbClr val="000000"/>
              </a:solidFill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altLang="de-DE" sz="2000" dirty="0" err="1">
                <a:solidFill>
                  <a:srgbClr val="000000"/>
                </a:solidFill>
              </a:rPr>
              <a:t>Reliance</a:t>
            </a:r>
            <a:r>
              <a:rPr lang="de-DE" altLang="de-DE" sz="2000" dirty="0">
                <a:solidFill>
                  <a:srgbClr val="000000"/>
                </a:solidFill>
              </a:rPr>
              <a:t> on </a:t>
            </a:r>
            <a:r>
              <a:rPr lang="de-DE" altLang="de-DE" sz="2000" dirty="0" err="1">
                <a:solidFill>
                  <a:srgbClr val="000000"/>
                </a:solidFill>
              </a:rPr>
              <a:t>unpaid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labor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performed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by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women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or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family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members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stabilizing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the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system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186D2A4-9034-01B5-040B-E74B109F0970}"/>
              </a:ext>
            </a:extLst>
          </p:cNvPr>
          <p:cNvSpPr txBox="1"/>
          <p:nvPr/>
        </p:nvSpPr>
        <p:spPr>
          <a:xfrm>
            <a:off x="523730" y="4081134"/>
            <a:ext cx="60976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altLang="de-DE" sz="2000">
                <a:solidFill>
                  <a:srgbClr val="000000"/>
                </a:solidFill>
              </a:rPr>
              <a:t>Exploitation </a:t>
            </a:r>
            <a:r>
              <a:rPr lang="de-DE" altLang="de-DE" sz="2000" dirty="0" err="1">
                <a:solidFill>
                  <a:srgbClr val="000000"/>
                </a:solidFill>
              </a:rPr>
              <a:t>of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nursing</a:t>
            </a:r>
            <a:r>
              <a:rPr lang="de-DE" altLang="de-DE" sz="2000" dirty="0">
                <a:solidFill>
                  <a:srgbClr val="000000"/>
                </a:solidFill>
              </a:rPr>
              <a:t> </a:t>
            </a:r>
            <a:r>
              <a:rPr lang="de-DE" altLang="de-DE" sz="2000" dirty="0" err="1">
                <a:solidFill>
                  <a:srgbClr val="000000"/>
                </a:solidFill>
              </a:rPr>
              <a:t>staff</a:t>
            </a:r>
            <a:r>
              <a:rPr lang="de-DE" altLang="de-DE" sz="2000" dirty="0">
                <a:solidFill>
                  <a:srgbClr val="000000"/>
                </a:solidFill>
              </a:rPr>
              <a:t> and care </a:t>
            </a:r>
            <a:r>
              <a:rPr lang="de-DE" altLang="de-DE" sz="2000" dirty="0" err="1">
                <a:solidFill>
                  <a:srgbClr val="000000"/>
                </a:solidFill>
              </a:rPr>
              <a:t>workers</a:t>
            </a:r>
            <a:endParaRPr lang="de-DE" altLang="de-DE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05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A08A54DF-DDD0-D9A8-5220-D29C86476DDF}"/>
              </a:ext>
            </a:extLst>
          </p:cNvPr>
          <p:cNvSpPr txBox="1"/>
          <p:nvPr/>
        </p:nvSpPr>
        <p:spPr>
          <a:xfrm>
            <a:off x="407368" y="548680"/>
            <a:ext cx="34563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Marginalization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B74AA62-C908-B457-518A-677171B2CEE2}"/>
              </a:ext>
            </a:extLst>
          </p:cNvPr>
          <p:cNvSpPr txBox="1"/>
          <p:nvPr/>
        </p:nvSpPr>
        <p:spPr>
          <a:xfrm>
            <a:off x="418933" y="1412776"/>
            <a:ext cx="105946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Exclusion from the labor market, housing, education, and social participation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7BDAFB1-DD33-A59C-173F-269F66FB6BEE}"/>
              </a:ext>
            </a:extLst>
          </p:cNvPr>
          <p:cNvSpPr txBox="1"/>
          <p:nvPr/>
        </p:nvSpPr>
        <p:spPr>
          <a:xfrm>
            <a:off x="407368" y="2153762"/>
            <a:ext cx="1111943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Long-term institutionalization or forensic psychiatry that removes people from public life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36AE9C6-E25B-2677-BA33-23BB7B48F776}"/>
              </a:ext>
            </a:extLst>
          </p:cNvPr>
          <p:cNvSpPr txBox="1"/>
          <p:nvPr/>
        </p:nvSpPr>
        <p:spPr>
          <a:xfrm>
            <a:off x="436956" y="3272016"/>
            <a:ext cx="106571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Pathologization of poverty, migration, or trauma instead of addressing structural causes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348B70F-9544-EF48-0328-AA5D5805E2A9}"/>
              </a:ext>
            </a:extLst>
          </p:cNvPr>
          <p:cNvSpPr txBox="1"/>
          <p:nvPr/>
        </p:nvSpPr>
        <p:spPr>
          <a:xfrm>
            <a:off x="488062" y="4091007"/>
            <a:ext cx="110172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Psychiatry does not only treat distress; it can actively produce social exclusion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2ADCE40-076E-4974-E62A-CFE1411002B7}"/>
              </a:ext>
            </a:extLst>
          </p:cNvPr>
          <p:cNvSpPr txBox="1"/>
          <p:nvPr/>
        </p:nvSpPr>
        <p:spPr>
          <a:xfrm>
            <a:off x="508572" y="4925406"/>
            <a:ext cx="111194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Patients with completely different diagnosis are placed in residential group settings, which they experience subjectively as ghettoization far away from social life and normality</a:t>
            </a:r>
            <a:endParaRPr lang="de-DE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3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57CFB11D-B55C-D0C8-80ED-AF8D253C1BEB}"/>
              </a:ext>
            </a:extLst>
          </p:cNvPr>
          <p:cNvSpPr txBox="1"/>
          <p:nvPr/>
        </p:nvSpPr>
        <p:spPr>
          <a:xfrm>
            <a:off x="608043" y="692696"/>
            <a:ext cx="403244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0000"/>
                </a:solidFill>
              </a:rPr>
              <a:t>Powerlessness</a:t>
            </a:r>
          </a:p>
          <a:p>
            <a:pPr>
              <a:buNone/>
            </a:pP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40FF314-567D-9E85-1FBE-AC597BE16C2A}"/>
              </a:ext>
            </a:extLst>
          </p:cNvPr>
          <p:cNvSpPr txBox="1"/>
          <p:nvPr/>
        </p:nvSpPr>
        <p:spPr>
          <a:xfrm>
            <a:off x="695400" y="1109643"/>
            <a:ext cx="96654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sz="2000" b="1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Involuntary hospitalization, forced medication and restraint 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7BF2F98-DDC9-7B30-7193-A1236B02B209}"/>
              </a:ext>
            </a:extLst>
          </p:cNvPr>
          <p:cNvSpPr txBox="1"/>
          <p:nvPr/>
        </p:nvSpPr>
        <p:spPr>
          <a:xfrm>
            <a:off x="695400" y="2721114"/>
            <a:ext cx="100091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Strongly asymmetrical clinician–patient relationships in which patients are deemed              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    incapable of rational decision-making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3A8801F-44B2-BF45-7C64-244B02E8EAF5}"/>
              </a:ext>
            </a:extLst>
          </p:cNvPr>
          <p:cNvSpPr txBox="1"/>
          <p:nvPr/>
        </p:nvSpPr>
        <p:spPr>
          <a:xfrm>
            <a:off x="695400" y="3717032"/>
            <a:ext cx="99371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Little control over diagnoses, medical records, or treatment plans that shape   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    future life chances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496AD6F-CE58-5E09-9B83-5F71E2DFE9D2}"/>
              </a:ext>
            </a:extLst>
          </p:cNvPr>
          <p:cNvSpPr txBox="1"/>
          <p:nvPr/>
        </p:nvSpPr>
        <p:spPr>
          <a:xfrm>
            <a:off x="675994" y="4509120"/>
            <a:ext cx="94524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00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Psychiatric systems often strip individuals of autonomy and authority</a:t>
            </a:r>
          </a:p>
        </p:txBody>
      </p:sp>
    </p:spTree>
    <p:extLst>
      <p:ext uri="{BB962C8B-B14F-4D97-AF65-F5344CB8AC3E}">
        <p14:creationId xmlns:p14="http://schemas.microsoft.com/office/powerpoint/2010/main" val="387980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8FACF70-1BED-1B1C-42A5-B7D7458EE7E5}"/>
              </a:ext>
            </a:extLst>
          </p:cNvPr>
          <p:cNvSpPr txBox="1"/>
          <p:nvPr/>
        </p:nvSpPr>
        <p:spPr>
          <a:xfrm>
            <a:off x="479376" y="548680"/>
            <a:ext cx="41764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Cultural Imperialism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6D2CF14-976C-7237-F948-E584BD2526CC}"/>
              </a:ext>
            </a:extLst>
          </p:cNvPr>
          <p:cNvSpPr txBox="1"/>
          <p:nvPr/>
        </p:nvSpPr>
        <p:spPr>
          <a:xfrm>
            <a:off x="479376" y="1340768"/>
            <a:ext cx="1108923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00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Dominance of a Western biomedical model that delegitimizes alternative cultural,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     spiritual, or social understandings of distress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E8A4112-AE52-EBBA-5E3F-98BE0676C784}"/>
              </a:ext>
            </a:extLst>
          </p:cNvPr>
          <p:cNvSpPr txBox="1"/>
          <p:nvPr/>
        </p:nvSpPr>
        <p:spPr>
          <a:xfrm>
            <a:off x="479376" y="3006872"/>
            <a:ext cx="104406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Psychiatric categories define what counts as normal thought, emotion, and behavior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4E716D5-C5E9-0F59-1D02-70F894DFA783}"/>
              </a:ext>
            </a:extLst>
          </p:cNvPr>
          <p:cNvSpPr txBox="1"/>
          <p:nvPr/>
        </p:nvSpPr>
        <p:spPr>
          <a:xfrm>
            <a:off x="492627" y="3855794"/>
            <a:ext cx="109175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Stereotypical representations of psychiatric patients as “dangerous,” “irrational,” or “unreliable”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D1D0C7D-92E6-585C-C7F2-D8C7C347E577}"/>
              </a:ext>
            </a:extLst>
          </p:cNvPr>
          <p:cNvSpPr txBox="1"/>
          <p:nvPr/>
        </p:nvSpPr>
        <p:spPr>
          <a:xfrm>
            <a:off x="551384" y="4870901"/>
            <a:ext cx="104411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Psychiatric knowledge becomes the normative lens through which difference is interpreted.</a:t>
            </a:r>
          </a:p>
        </p:txBody>
      </p:sp>
    </p:spTree>
    <p:extLst>
      <p:ext uri="{BB962C8B-B14F-4D97-AF65-F5344CB8AC3E}">
        <p14:creationId xmlns:p14="http://schemas.microsoft.com/office/powerpoint/2010/main" val="127670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198BF9EF-518F-7659-E370-E6702868B9A0}"/>
              </a:ext>
            </a:extLst>
          </p:cNvPr>
          <p:cNvSpPr txBox="1"/>
          <p:nvPr/>
        </p:nvSpPr>
        <p:spPr>
          <a:xfrm>
            <a:off x="551384" y="620688"/>
            <a:ext cx="2304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Violence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705210A-3393-008E-02D3-0AAB02EFC2A8}"/>
              </a:ext>
            </a:extLst>
          </p:cNvPr>
          <p:cNvSpPr txBox="1"/>
          <p:nvPr/>
        </p:nvSpPr>
        <p:spPr>
          <a:xfrm>
            <a:off x="551384" y="1196752"/>
            <a:ext cx="784887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Physical violence: restraint, seclusion, forced medication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CC75C93-EEF9-CFA1-5380-FE6AE5CF78D1}"/>
              </a:ext>
            </a:extLst>
          </p:cNvPr>
          <p:cNvSpPr txBox="1"/>
          <p:nvPr/>
        </p:nvSpPr>
        <p:spPr>
          <a:xfrm>
            <a:off x="551384" y="2265259"/>
            <a:ext cx="878497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Psychological violence: humiliation, infantilization, loss of dignity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012AA6E-004D-57F5-0F1E-080690010A49}"/>
              </a:ext>
            </a:extLst>
          </p:cNvPr>
          <p:cNvSpPr txBox="1"/>
          <p:nvPr/>
        </p:nvSpPr>
        <p:spPr>
          <a:xfrm>
            <a:off x="571532" y="3586815"/>
            <a:ext cx="98449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Structural violence: chronic dependency on institutions, </a:t>
            </a:r>
            <a:r>
              <a:rPr lang="en-US" sz="2000" dirty="0" err="1">
                <a:solidFill>
                  <a:srgbClr val="000000"/>
                </a:solidFill>
              </a:rPr>
              <a:t>retraumatization</a:t>
            </a:r>
            <a:r>
              <a:rPr lang="en-US" sz="2000" dirty="0">
                <a:solidFill>
                  <a:srgbClr val="000000"/>
                </a:solidFill>
              </a:rPr>
              <a:t> through treatment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73AE314-921B-3FF1-C00F-76C6CE79D9C1}"/>
              </a:ext>
            </a:extLst>
          </p:cNvPr>
          <p:cNvSpPr txBox="1"/>
          <p:nvPr/>
        </p:nvSpPr>
        <p:spPr>
          <a:xfrm>
            <a:off x="552668" y="4737918"/>
            <a:ext cx="98449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For Young, violence is oppressive when it is systematically directed at a social group, which applies clearly to psychiatric patients</a:t>
            </a:r>
          </a:p>
        </p:txBody>
      </p:sp>
    </p:spTree>
    <p:extLst>
      <p:ext uri="{BB962C8B-B14F-4D97-AF65-F5344CB8AC3E}">
        <p14:creationId xmlns:p14="http://schemas.microsoft.com/office/powerpoint/2010/main" val="189896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D985B5A-AE29-F637-BA7D-4937DB1A4DFC}"/>
              </a:ext>
            </a:extLst>
          </p:cNvPr>
          <p:cNvSpPr txBox="1"/>
          <p:nvPr/>
        </p:nvSpPr>
        <p:spPr>
          <a:xfrm>
            <a:off x="479376" y="620688"/>
            <a:ext cx="60976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000000"/>
                </a:solidFill>
              </a:rPr>
              <a:t>Research Question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E7543C6-A7B5-0B72-6B86-A0A23316E05A}"/>
              </a:ext>
            </a:extLst>
          </p:cNvPr>
          <p:cNvSpPr txBox="1"/>
          <p:nvPr/>
        </p:nvSpPr>
        <p:spPr>
          <a:xfrm>
            <a:off x="479376" y="2054738"/>
            <a:ext cx="88111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 err="1">
                <a:solidFill>
                  <a:srgbClr val="000000"/>
                </a:solidFill>
              </a:rPr>
              <a:t>What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pathways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exist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towards</a:t>
            </a:r>
            <a:r>
              <a:rPr lang="de-DE" sz="2000" dirty="0">
                <a:solidFill>
                  <a:srgbClr val="000000"/>
                </a:solidFill>
              </a:rPr>
              <a:t> a </a:t>
            </a:r>
            <a:r>
              <a:rPr lang="de-DE" sz="2000" dirty="0" err="1">
                <a:solidFill>
                  <a:srgbClr val="000000"/>
                </a:solidFill>
              </a:rPr>
              <a:t>more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Epistemic</a:t>
            </a:r>
            <a:r>
              <a:rPr lang="de-DE" sz="2000" dirty="0">
                <a:solidFill>
                  <a:srgbClr val="000000"/>
                </a:solidFill>
              </a:rPr>
              <a:t> Justice </a:t>
            </a:r>
            <a:r>
              <a:rPr lang="de-DE" sz="2000" dirty="0" err="1">
                <a:solidFill>
                  <a:srgbClr val="000000"/>
                </a:solidFill>
              </a:rPr>
              <a:t>treatment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model</a:t>
            </a:r>
            <a:r>
              <a:rPr lang="de-DE" sz="2000" dirty="0">
                <a:solidFill>
                  <a:srgbClr val="000000"/>
                </a:solidFill>
              </a:rPr>
              <a:t> in </a:t>
            </a:r>
          </a:p>
          <a:p>
            <a:endParaRPr lang="de-DE" sz="2000" dirty="0">
              <a:solidFill>
                <a:srgbClr val="000000"/>
              </a:solidFill>
            </a:endParaRPr>
          </a:p>
          <a:p>
            <a:r>
              <a:rPr lang="de-DE" sz="2000" dirty="0" err="1">
                <a:solidFill>
                  <a:srgbClr val="000000"/>
                </a:solidFill>
              </a:rPr>
              <a:t>psychiatry</a:t>
            </a:r>
            <a:r>
              <a:rPr lang="de-DE" sz="2000" dirty="0">
                <a:solidFill>
                  <a:srgbClr val="000000"/>
                </a:solidFill>
              </a:rPr>
              <a:t>, </a:t>
            </a:r>
            <a:r>
              <a:rPr lang="de-DE" sz="2000" dirty="0" err="1">
                <a:solidFill>
                  <a:srgbClr val="000000"/>
                </a:solidFill>
              </a:rPr>
              <a:t>how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could</a:t>
            </a:r>
            <a:r>
              <a:rPr lang="de-DE" sz="2000" dirty="0">
                <a:solidFill>
                  <a:srgbClr val="000000"/>
                </a:solidFill>
              </a:rPr>
              <a:t> a </a:t>
            </a:r>
            <a:r>
              <a:rPr lang="de-DE" sz="2000" dirty="0" err="1">
                <a:solidFill>
                  <a:srgbClr val="000000"/>
                </a:solidFill>
              </a:rPr>
              <a:t>new</a:t>
            </a:r>
            <a:r>
              <a:rPr lang="de-DE" sz="2000" dirty="0">
                <a:solidFill>
                  <a:srgbClr val="000000"/>
                </a:solidFill>
              </a:rPr>
              <a:t> normative </a:t>
            </a:r>
            <a:r>
              <a:rPr lang="de-DE" sz="2000" dirty="0" err="1">
                <a:solidFill>
                  <a:srgbClr val="000000"/>
                </a:solidFill>
              </a:rPr>
              <a:t>standard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get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redefined</a:t>
            </a:r>
            <a:r>
              <a:rPr lang="de-DE" sz="200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76E3EEC-11C3-A2E4-C753-099876C53719}"/>
              </a:ext>
            </a:extLst>
          </p:cNvPr>
          <p:cNvSpPr txBox="1"/>
          <p:nvPr/>
        </p:nvSpPr>
        <p:spPr>
          <a:xfrm>
            <a:off x="479376" y="3608099"/>
            <a:ext cx="62821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 err="1">
                <a:solidFill>
                  <a:srgbClr val="000000"/>
                </a:solidFill>
              </a:rPr>
              <a:t>What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New Normal?</a:t>
            </a:r>
          </a:p>
        </p:txBody>
      </p:sp>
    </p:spTree>
    <p:extLst>
      <p:ext uri="{BB962C8B-B14F-4D97-AF65-F5344CB8AC3E}">
        <p14:creationId xmlns:p14="http://schemas.microsoft.com/office/powerpoint/2010/main" val="735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6DC4BD4-C74C-6A9D-59DD-870988E5DA34}"/>
              </a:ext>
            </a:extLst>
          </p:cNvPr>
          <p:cNvSpPr txBox="1"/>
          <p:nvPr/>
        </p:nvSpPr>
        <p:spPr>
          <a:xfrm>
            <a:off x="227348" y="255980"/>
            <a:ext cx="1101722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i="0" u="none" strike="noStrike" dirty="0">
                <a:solidFill>
                  <a:srgbClr val="000000"/>
                </a:solidFill>
                <a:effectLst/>
              </a:rPr>
              <a:t>Critical and </a:t>
            </a:r>
            <a:r>
              <a:rPr lang="de-DE" sz="2800" b="1" i="0" u="none" strike="noStrike" dirty="0" err="1">
                <a:solidFill>
                  <a:srgbClr val="000000"/>
                </a:solidFill>
                <a:effectLst/>
              </a:rPr>
              <a:t>Emancipatory</a:t>
            </a:r>
            <a:r>
              <a:rPr lang="de-DE" sz="28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Movements</a:t>
            </a:r>
            <a:r>
              <a:rPr lang="de-DE" sz="2800" b="1" dirty="0">
                <a:solidFill>
                  <a:srgbClr val="000000"/>
                </a:solidFill>
              </a:rPr>
              <a:t> – </a:t>
            </a:r>
            <a:r>
              <a:rPr lang="de-DE" sz="2800" b="1" dirty="0" err="1">
                <a:solidFill>
                  <a:srgbClr val="000000"/>
                </a:solidFill>
              </a:rPr>
              <a:t>the</a:t>
            </a:r>
            <a:r>
              <a:rPr lang="de-DE" sz="2800" b="1" dirty="0">
                <a:solidFill>
                  <a:srgbClr val="000000"/>
                </a:solidFill>
              </a:rPr>
              <a:t> New Normal </a:t>
            </a:r>
            <a:r>
              <a:rPr lang="de-DE" sz="2800" dirty="0">
                <a:solidFill>
                  <a:srgbClr val="000000"/>
                </a:solidFill>
              </a:rPr>
              <a:t>(Cummings, </a:t>
            </a:r>
            <a:r>
              <a:rPr lang="de-DE" sz="2800" dirty="0" err="1">
                <a:solidFill>
                  <a:srgbClr val="000000"/>
                </a:solidFill>
              </a:rPr>
              <a:t>Munthali</a:t>
            </a:r>
            <a:r>
              <a:rPr lang="de-DE" sz="2800" dirty="0">
                <a:solidFill>
                  <a:srgbClr val="000000"/>
                </a:solidFill>
              </a:rPr>
              <a:t>, </a:t>
            </a:r>
            <a:r>
              <a:rPr lang="de-DE" sz="2800" dirty="0" err="1">
                <a:solidFill>
                  <a:srgbClr val="000000"/>
                </a:solidFill>
              </a:rPr>
              <a:t>Sittoni</a:t>
            </a:r>
            <a:r>
              <a:rPr lang="de-DE" sz="2800" dirty="0">
                <a:solidFill>
                  <a:srgbClr val="000000"/>
                </a:solidFill>
              </a:rPr>
              <a:t>)</a:t>
            </a:r>
            <a:endParaRPr lang="de-DE" sz="2800" dirty="0"/>
          </a:p>
          <a:p>
            <a:pPr algn="l">
              <a:buNone/>
            </a:pPr>
            <a:endParaRPr lang="de-DE" sz="2800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1E85A28-8FA8-4668-AFA4-66F162B9B144}"/>
              </a:ext>
            </a:extLst>
          </p:cNvPr>
          <p:cNvSpPr txBox="1"/>
          <p:nvPr/>
        </p:nvSpPr>
        <p:spPr>
          <a:xfrm>
            <a:off x="384676" y="1499686"/>
            <a:ext cx="10801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Mad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Studies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00BAA5F-B3FE-26A5-B427-291EA6D8BBB0}"/>
              </a:ext>
            </a:extLst>
          </p:cNvPr>
          <p:cNvSpPr txBox="1"/>
          <p:nvPr/>
        </p:nvSpPr>
        <p:spPr>
          <a:xfrm>
            <a:off x="351047" y="2058281"/>
            <a:ext cx="95542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  Survivor 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Research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A7DBBAD-EAE0-DD6D-1D6F-668DA5B4CF84}"/>
              </a:ext>
            </a:extLst>
          </p:cNvPr>
          <p:cNvSpPr txBox="1"/>
          <p:nvPr/>
        </p:nvSpPr>
        <p:spPr>
          <a:xfrm>
            <a:off x="351047" y="2704534"/>
            <a:ext cx="60976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Recovery movement </a:t>
            </a:r>
            <a:endParaRPr lang="de-DE" sz="20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3457055-37E0-6302-382E-ABF2DDB949E3}"/>
              </a:ext>
            </a:extLst>
          </p:cNvPr>
          <p:cNvSpPr txBox="1"/>
          <p:nvPr/>
        </p:nvSpPr>
        <p:spPr>
          <a:xfrm>
            <a:off x="421026" y="3112323"/>
            <a:ext cx="884332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000" b="0" i="0" u="none" strike="noStrike" dirty="0">
              <a:solidFill>
                <a:srgbClr val="000000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  Peer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Support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4403100-BC77-0AA2-2AAC-8C731B99950D}"/>
              </a:ext>
            </a:extLst>
          </p:cNvPr>
          <p:cNvSpPr txBox="1"/>
          <p:nvPr/>
        </p:nvSpPr>
        <p:spPr>
          <a:xfrm>
            <a:off x="369979" y="3978209"/>
            <a:ext cx="98650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Developement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linguistic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forms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to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express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psychological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suffering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48D199C-D70A-F9D0-9038-F1711705061D}"/>
              </a:ext>
            </a:extLst>
          </p:cNvPr>
          <p:cNvSpPr txBox="1"/>
          <p:nvPr/>
        </p:nvSpPr>
        <p:spPr>
          <a:xfrm>
            <a:off x="369979" y="4915775"/>
            <a:ext cx="60976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Decolonial and Culturally Sensitive Psychiatry</a:t>
            </a:r>
            <a:endParaRPr lang="de-DE" sz="2000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ACB38D7-86FB-D132-1133-6D668EC50639}"/>
              </a:ext>
            </a:extLst>
          </p:cNvPr>
          <p:cNvSpPr txBox="1"/>
          <p:nvPr/>
        </p:nvSpPr>
        <p:spPr>
          <a:xfrm>
            <a:off x="421026" y="5661248"/>
            <a:ext cx="1129159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  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UN Convention on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Rights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Persons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with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Disabilities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(</a:t>
            </a:r>
          </a:p>
        </p:txBody>
      </p:sp>
    </p:spTree>
    <p:extLst>
      <p:ext uri="{BB962C8B-B14F-4D97-AF65-F5344CB8AC3E}">
        <p14:creationId xmlns:p14="http://schemas.microsoft.com/office/powerpoint/2010/main" val="97247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  <p:bldP spid="17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CED9384F-1D0C-C9F1-A2B0-2393419B855B}"/>
              </a:ext>
            </a:extLst>
          </p:cNvPr>
          <p:cNvSpPr txBox="1"/>
          <p:nvPr/>
        </p:nvSpPr>
        <p:spPr>
          <a:xfrm>
            <a:off x="335360" y="692696"/>
            <a:ext cx="60976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0000"/>
                </a:solidFill>
              </a:rPr>
              <a:t>The Recovery Movement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3375B5B-A82D-4C78-CF04-0B99A7101F3D}"/>
              </a:ext>
            </a:extLst>
          </p:cNvPr>
          <p:cNvSpPr txBox="1"/>
          <p:nvPr/>
        </p:nvSpPr>
        <p:spPr>
          <a:xfrm>
            <a:off x="377886" y="1305634"/>
            <a:ext cx="92890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Service users as experts of their own lived experience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9ABBC9E-EFB0-3C9A-EA11-3CAF86F64A70}"/>
              </a:ext>
            </a:extLst>
          </p:cNvPr>
          <p:cNvSpPr txBox="1"/>
          <p:nvPr/>
        </p:nvSpPr>
        <p:spPr>
          <a:xfrm>
            <a:off x="412574" y="2335028"/>
            <a:ext cx="113668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Recovery understood as regaining agency and meaning</a:t>
            </a:r>
            <a:endParaRPr lang="de-DE" sz="20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FBE95AD-56F4-3345-B8A5-404746685C77}"/>
              </a:ext>
            </a:extLst>
          </p:cNvPr>
          <p:cNvSpPr txBox="1"/>
          <p:nvPr/>
        </p:nvSpPr>
        <p:spPr>
          <a:xfrm>
            <a:off x="412574" y="3056646"/>
            <a:ext cx="116227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Practices include shared decision-making approaches that challenge purely diagnostic models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1BB9216-7268-E901-5A19-69936FFE4485}"/>
              </a:ext>
            </a:extLst>
          </p:cNvPr>
          <p:cNvSpPr txBox="1"/>
          <p:nvPr/>
        </p:nvSpPr>
        <p:spPr>
          <a:xfrm>
            <a:off x="412574" y="3922808"/>
            <a:ext cx="113668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R</a:t>
            </a:r>
            <a:r>
              <a:rPr lang="en-US" sz="2000" dirty="0">
                <a:solidFill>
                  <a:schemeClr val="bg1"/>
                </a:solidFill>
              </a:rPr>
              <a:t>ecognition that people can achieve full recovery from psychiatric disorders, and that respect</a:t>
            </a:r>
          </a:p>
          <a:p>
            <a:r>
              <a:rPr lang="en-US" sz="2000" dirty="0">
                <a:solidFill>
                  <a:schemeClr val="bg1"/>
                </a:solidFill>
              </a:rPr>
              <a:t>   for data privacy is crucial, including for the preservation of employment.</a:t>
            </a:r>
            <a:endParaRPr lang="de-DE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16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B396202-E30D-5514-7CEA-825ABABC6727}"/>
              </a:ext>
            </a:extLst>
          </p:cNvPr>
          <p:cNvSpPr txBox="1"/>
          <p:nvPr/>
        </p:nvSpPr>
        <p:spPr>
          <a:xfrm>
            <a:off x="335360" y="620688"/>
            <a:ext cx="75608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0000"/>
                </a:solidFill>
              </a:rPr>
              <a:t>Peer Support and Experts by Experience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9CFC4F0-8C3E-479F-85E1-584527DDFF14}"/>
              </a:ext>
            </a:extLst>
          </p:cNvPr>
          <p:cNvSpPr txBox="1"/>
          <p:nvPr/>
        </p:nvSpPr>
        <p:spPr>
          <a:xfrm>
            <a:off x="551384" y="1700808"/>
            <a:ext cx="60256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in clinical settings </a:t>
            </a:r>
            <a:endParaRPr lang="de-DE" sz="20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BEB069C-86E8-136F-04F0-14DCA036EE59}"/>
              </a:ext>
            </a:extLst>
          </p:cNvPr>
          <p:cNvSpPr txBox="1"/>
          <p:nvPr/>
        </p:nvSpPr>
        <p:spPr>
          <a:xfrm>
            <a:off x="551384" y="2457763"/>
            <a:ext cx="60256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in professional training</a:t>
            </a:r>
            <a:endParaRPr lang="de-DE" sz="20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8BC5929-72D3-12EF-0DAE-1EC083803010}"/>
              </a:ext>
            </a:extLst>
          </p:cNvPr>
          <p:cNvSpPr txBox="1"/>
          <p:nvPr/>
        </p:nvSpPr>
        <p:spPr>
          <a:xfrm>
            <a:off x="551384" y="2996952"/>
            <a:ext cx="60976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 in research contexts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6D411A2-A6C3-1E9A-787C-19231BC170A8}"/>
              </a:ext>
            </a:extLst>
          </p:cNvPr>
          <p:cNvSpPr txBox="1"/>
          <p:nvPr/>
        </p:nvSpPr>
        <p:spPr>
          <a:xfrm>
            <a:off x="570924" y="3843917"/>
            <a:ext cx="95575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 in working environments (including experienced patients as staff members)</a:t>
            </a:r>
          </a:p>
        </p:txBody>
      </p:sp>
    </p:spTree>
    <p:extLst>
      <p:ext uri="{BB962C8B-B14F-4D97-AF65-F5344CB8AC3E}">
        <p14:creationId xmlns:p14="http://schemas.microsoft.com/office/powerpoint/2010/main" val="189044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DCB487EE-3791-596F-E15A-C5258BB574CC}"/>
              </a:ext>
            </a:extLst>
          </p:cNvPr>
          <p:cNvSpPr txBox="1"/>
          <p:nvPr/>
        </p:nvSpPr>
        <p:spPr>
          <a:xfrm>
            <a:off x="335360" y="620688"/>
            <a:ext cx="95050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dirty="0" err="1">
                <a:solidFill>
                  <a:srgbClr val="000000"/>
                </a:solidFill>
              </a:rPr>
              <a:t>Epistemic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Injustice</a:t>
            </a:r>
            <a:r>
              <a:rPr lang="de-DE" sz="2800" b="1" dirty="0">
                <a:solidFill>
                  <a:srgbClr val="000000"/>
                </a:solidFill>
              </a:rPr>
              <a:t> in </a:t>
            </a:r>
            <a:r>
              <a:rPr lang="de-DE" sz="2800" b="1" dirty="0" err="1">
                <a:solidFill>
                  <a:srgbClr val="000000"/>
                </a:solidFill>
              </a:rPr>
              <a:t>Psychiatry</a:t>
            </a:r>
            <a:r>
              <a:rPr lang="de-DE" sz="2800" b="1" dirty="0">
                <a:solidFill>
                  <a:srgbClr val="000000"/>
                </a:solidFill>
              </a:rPr>
              <a:t> -  </a:t>
            </a:r>
            <a:r>
              <a:rPr lang="de-DE" sz="2800" b="1" dirty="0" err="1">
                <a:solidFill>
                  <a:srgbClr val="000000"/>
                </a:solidFill>
              </a:rPr>
              <a:t>Why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does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it</a:t>
            </a:r>
            <a:r>
              <a:rPr lang="de-DE" sz="2800" b="1" dirty="0">
                <a:solidFill>
                  <a:srgbClr val="000000"/>
                </a:solidFill>
              </a:rPr>
              <a:t> matter?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4548D47-973A-61AE-5DF6-237791B631C7}"/>
              </a:ext>
            </a:extLst>
          </p:cNvPr>
          <p:cNvSpPr txBox="1"/>
          <p:nvPr/>
        </p:nvSpPr>
        <p:spPr>
          <a:xfrm>
            <a:off x="297219" y="1628800"/>
            <a:ext cx="100725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Patients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with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psychiatric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diagnosis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often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treated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less</a:t>
            </a:r>
            <a:r>
              <a:rPr lang="de-DE" sz="2000" dirty="0">
                <a:solidFill>
                  <a:srgbClr val="000000"/>
                </a:solidFill>
              </a:rPr>
              <a:t> rational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382614D-E1EF-5806-9C76-4975EF158367}"/>
              </a:ext>
            </a:extLst>
          </p:cNvPr>
          <p:cNvSpPr txBox="1"/>
          <p:nvPr/>
        </p:nvSpPr>
        <p:spPr>
          <a:xfrm>
            <a:off x="329431" y="3826597"/>
            <a:ext cx="49536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Institutional</a:t>
            </a:r>
            <a:r>
              <a:rPr lang="de-DE" sz="2000" dirty="0">
                <a:solidFill>
                  <a:srgbClr val="000000"/>
                </a:solidFill>
              </a:rPr>
              <a:t> Imbalances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power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6BD536C-F28C-689C-61D0-A666F1ED93D1}"/>
              </a:ext>
            </a:extLst>
          </p:cNvPr>
          <p:cNvSpPr txBox="1"/>
          <p:nvPr/>
        </p:nvSpPr>
        <p:spPr>
          <a:xfrm>
            <a:off x="335360" y="2367131"/>
            <a:ext cx="60892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Coercion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is</a:t>
            </a:r>
            <a:r>
              <a:rPr lang="de-DE" sz="2000" dirty="0">
                <a:solidFill>
                  <a:srgbClr val="000000"/>
                </a:solidFill>
              </a:rPr>
              <a:t> possible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2826DE5-A015-E3CE-A6AC-14E6C9959786}"/>
              </a:ext>
            </a:extLst>
          </p:cNvPr>
          <p:cNvSpPr txBox="1"/>
          <p:nvPr/>
        </p:nvSpPr>
        <p:spPr>
          <a:xfrm>
            <a:off x="335360" y="3096864"/>
            <a:ext cx="77311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Medical </a:t>
            </a:r>
            <a:r>
              <a:rPr lang="de-DE" sz="2000" dirty="0" err="1">
                <a:solidFill>
                  <a:srgbClr val="000000"/>
                </a:solidFill>
              </a:rPr>
              <a:t>interpretations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institutionally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privileged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F8130F2-9AF2-FF7B-7950-319F3BECED3B}"/>
              </a:ext>
            </a:extLst>
          </p:cNvPr>
          <p:cNvSpPr txBox="1"/>
          <p:nvPr/>
        </p:nvSpPr>
        <p:spPr>
          <a:xfrm>
            <a:off x="335360" y="4564929"/>
            <a:ext cx="75608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Divergent narratives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can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be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classified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as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symptoms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AFEA0D4-99A7-8C73-92E8-DBFA8107C400}"/>
              </a:ext>
            </a:extLst>
          </p:cNvPr>
          <p:cNvSpPr txBox="1"/>
          <p:nvPr/>
        </p:nvSpPr>
        <p:spPr>
          <a:xfrm>
            <a:off x="335360" y="5224177"/>
            <a:ext cx="99371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Production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a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structural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credibility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deficit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62455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830622C-F0CA-D31B-5931-7F30349DC874}"/>
              </a:ext>
            </a:extLst>
          </p:cNvPr>
          <p:cNvSpPr txBox="1"/>
          <p:nvPr/>
        </p:nvSpPr>
        <p:spPr>
          <a:xfrm>
            <a:off x="551384" y="620688"/>
            <a:ext cx="87129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0000"/>
                </a:solidFill>
              </a:rPr>
              <a:t>Decolonial and Culturally Sensitive Psychiatry</a:t>
            </a:r>
          </a:p>
          <a:p>
            <a:pPr>
              <a:buNone/>
            </a:pP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158067A-8C11-A19A-C805-5706BE392363}"/>
              </a:ext>
            </a:extLst>
          </p:cNvPr>
          <p:cNvSpPr txBox="1"/>
          <p:nvPr/>
        </p:nvSpPr>
        <p:spPr>
          <a:xfrm>
            <a:off x="766331" y="1589153"/>
            <a:ext cx="60976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Critique of Western biomedical universalism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D4B9C89-7125-B20D-22CC-AD1ED601513A}"/>
              </a:ext>
            </a:extLst>
          </p:cNvPr>
          <p:cNvSpPr txBox="1"/>
          <p:nvPr/>
        </p:nvSpPr>
        <p:spPr>
          <a:xfrm>
            <a:off x="780911" y="2487463"/>
            <a:ext cx="79928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Questioning ICD codes as global normative standards</a:t>
            </a:r>
            <a:endParaRPr lang="de-DE" sz="20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048FCFB-AAC3-8CEA-7A9D-1EAD59ECDCF5}"/>
              </a:ext>
            </a:extLst>
          </p:cNvPr>
          <p:cNvSpPr txBox="1"/>
          <p:nvPr/>
        </p:nvSpPr>
        <p:spPr>
          <a:xfrm>
            <a:off x="769168" y="3237975"/>
            <a:ext cx="11017224" cy="959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Recognition of alternative explanatory models, including spiritual, collective,       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</a:rPr>
              <a:t>    and social understandings of distress (social suffering)</a:t>
            </a:r>
            <a:endParaRPr lang="de-DE" sz="20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0F3E807-FE1E-048A-544B-66CC36F14CDA}"/>
              </a:ext>
            </a:extLst>
          </p:cNvPr>
          <p:cNvSpPr txBox="1"/>
          <p:nvPr/>
        </p:nvSpPr>
        <p:spPr>
          <a:xfrm>
            <a:off x="780911" y="4497842"/>
            <a:ext cx="9793088" cy="959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Strategic image work and press relations designed to dismantle prejudices and fears rather than exacerbate them, supported by public education efforts</a:t>
            </a:r>
            <a:endParaRPr lang="de-DE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97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55C48E6B-B05D-51B4-358B-5A4C68EFCD77}"/>
              </a:ext>
            </a:extLst>
          </p:cNvPr>
          <p:cNvSpPr txBox="1"/>
          <p:nvPr/>
        </p:nvSpPr>
        <p:spPr>
          <a:xfrm>
            <a:off x="407368" y="620688"/>
            <a:ext cx="3600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0000"/>
                </a:solidFill>
              </a:rPr>
              <a:t>Conclusion </a:t>
            </a:r>
          </a:p>
          <a:p>
            <a:pPr>
              <a:buNone/>
            </a:pP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4D5D21E-B3B8-0DE2-25F8-DB99E1CD56FD}"/>
              </a:ext>
            </a:extLst>
          </p:cNvPr>
          <p:cNvSpPr txBox="1"/>
          <p:nvPr/>
        </p:nvSpPr>
        <p:spPr>
          <a:xfrm>
            <a:off x="551384" y="1527941"/>
            <a:ext cx="98650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rgbClr val="000000"/>
                </a:solidFill>
              </a:rPr>
              <a:t>E</a:t>
            </a:r>
            <a:r>
              <a:rPr lang="en-US" sz="2000" dirty="0">
                <a:solidFill>
                  <a:srgbClr val="000000"/>
                </a:solidFill>
              </a:rPr>
              <a:t>pistemic justice is actively applied in psychiatry, particularly through:</a:t>
            </a: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B8FDDA1-C139-7DBA-5DCF-FBD689B32FB9}"/>
              </a:ext>
            </a:extLst>
          </p:cNvPr>
          <p:cNvSpPr txBox="1"/>
          <p:nvPr/>
        </p:nvSpPr>
        <p:spPr>
          <a:xfrm>
            <a:off x="623392" y="2287346"/>
            <a:ext cx="60976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recovery-oriented and peer-based approaches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8685487-91A3-728F-690C-CE72129551B5}"/>
              </a:ext>
            </a:extLst>
          </p:cNvPr>
          <p:cNvSpPr txBox="1"/>
          <p:nvPr/>
        </p:nvSpPr>
        <p:spPr>
          <a:xfrm>
            <a:off x="622242" y="3462659"/>
            <a:ext cx="98650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   critical, decolonial, and culturally sensitive psychiatry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3F74A7E-B10C-8AEE-25E6-3F449E83B31E}"/>
              </a:ext>
            </a:extLst>
          </p:cNvPr>
          <p:cNvSpPr txBox="1"/>
          <p:nvPr/>
        </p:nvSpPr>
        <p:spPr>
          <a:xfrm>
            <a:off x="624879" y="4347991"/>
            <a:ext cx="60976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participatory and user-led research</a:t>
            </a:r>
            <a:endParaRPr lang="de-DE" sz="20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876D131-A803-07CE-3E25-2165B24EC108}"/>
              </a:ext>
            </a:extLst>
          </p:cNvPr>
          <p:cNvSpPr txBox="1"/>
          <p:nvPr/>
        </p:nvSpPr>
        <p:spPr>
          <a:xfrm>
            <a:off x="622242" y="4548046"/>
            <a:ext cx="1116124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It functions as a critical corrective to epistemic violence and flattens knowledge</a:t>
            </a: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hierarchies within psychiatric practice and theory, BUT: these efforts are still at the very </a:t>
            </a: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beginning.</a:t>
            </a:r>
          </a:p>
        </p:txBody>
      </p:sp>
    </p:spTree>
    <p:extLst>
      <p:ext uri="{BB962C8B-B14F-4D97-AF65-F5344CB8AC3E}">
        <p14:creationId xmlns:p14="http://schemas.microsoft.com/office/powerpoint/2010/main" val="101445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36925314-5F75-4081-B1B9-F51DA625F43D}"/>
              </a:ext>
            </a:extLst>
          </p:cNvPr>
          <p:cNvSpPr txBox="1"/>
          <p:nvPr/>
        </p:nvSpPr>
        <p:spPr>
          <a:xfrm>
            <a:off x="297496" y="1268760"/>
            <a:ext cx="1076052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Fricker, Miranda (2007).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Epistemic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Injustice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: Power and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ethics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knowing</a:t>
            </a:r>
            <a:r>
              <a:rPr lang="de-DE" sz="2000" dirty="0">
                <a:solidFill>
                  <a:srgbClr val="000000"/>
                </a:solidFill>
              </a:rPr>
              <a:t>. Oxford University Press.</a:t>
            </a:r>
          </a:p>
          <a:p>
            <a:pPr algn="l"/>
            <a:endParaRPr lang="de-DE" sz="20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de-DE" sz="2000" dirty="0">
                <a:solidFill>
                  <a:srgbClr val="000000"/>
                </a:solidFill>
              </a:rPr>
              <a:t>Young, Iris Marion (1990). Justice and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Politics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Difference</a:t>
            </a:r>
            <a:r>
              <a:rPr lang="de-DE" sz="2000" dirty="0">
                <a:solidFill>
                  <a:srgbClr val="000000"/>
                </a:solidFill>
              </a:rPr>
              <a:t>. Princeton: Princeton University Press. </a:t>
            </a:r>
          </a:p>
          <a:p>
            <a:pPr algn="l"/>
            <a:endParaRPr lang="de-DE" sz="20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Cummings,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Munthali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Nyamwaya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Sittoni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, Toni (2024).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Epistemic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Justice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as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a “New Normal“? </a:t>
            </a:r>
            <a:r>
              <a:rPr lang="de-DE" sz="2000" dirty="0" err="1">
                <a:solidFill>
                  <a:srgbClr val="000000"/>
                </a:solidFill>
              </a:rPr>
              <a:t>Interrogating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Contributions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Communities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Practice </a:t>
            </a:r>
            <a:r>
              <a:rPr lang="de-DE" sz="2000" dirty="0" err="1">
                <a:solidFill>
                  <a:srgbClr val="000000"/>
                </a:solidFill>
              </a:rPr>
              <a:t>to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Decolonization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Knowledge. Wiley, </a:t>
            </a:r>
            <a:r>
              <a:rPr lang="de-DE" sz="2000" dirty="0" err="1">
                <a:solidFill>
                  <a:srgbClr val="000000"/>
                </a:solidFill>
              </a:rPr>
              <a:t>Onlinelibrary</a:t>
            </a:r>
            <a:r>
              <a:rPr lang="de-DE" sz="2000" dirty="0">
                <a:solidFill>
                  <a:srgbClr val="000000"/>
                </a:solidFill>
              </a:rPr>
              <a:t>.</a:t>
            </a:r>
          </a:p>
          <a:p>
            <a:pPr algn="l"/>
            <a:endParaRPr lang="de-DE" sz="20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de-DE" sz="2000" dirty="0">
                <a:solidFill>
                  <a:srgbClr val="000000"/>
                </a:solidFill>
              </a:rPr>
              <a:t>Crichton, Paul, Carel, </a:t>
            </a:r>
            <a:r>
              <a:rPr lang="de-DE" sz="2000" dirty="0" err="1">
                <a:solidFill>
                  <a:srgbClr val="000000"/>
                </a:solidFill>
              </a:rPr>
              <a:t>Havi</a:t>
            </a:r>
            <a:r>
              <a:rPr lang="de-DE" sz="2000" dirty="0">
                <a:solidFill>
                  <a:srgbClr val="000000"/>
                </a:solidFill>
              </a:rPr>
              <a:t>, Kidd, Ian James (2017). </a:t>
            </a:r>
            <a:r>
              <a:rPr lang="de-DE" sz="2000" dirty="0" err="1">
                <a:solidFill>
                  <a:srgbClr val="000000"/>
                </a:solidFill>
              </a:rPr>
              <a:t>Epistemic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injustice</a:t>
            </a:r>
            <a:r>
              <a:rPr lang="de-DE" sz="2000" dirty="0">
                <a:solidFill>
                  <a:srgbClr val="000000"/>
                </a:solidFill>
              </a:rPr>
              <a:t> in </a:t>
            </a:r>
            <a:r>
              <a:rPr lang="de-DE" sz="2000" dirty="0" err="1">
                <a:solidFill>
                  <a:srgbClr val="000000"/>
                </a:solidFill>
              </a:rPr>
              <a:t>psychiartry</a:t>
            </a:r>
            <a:r>
              <a:rPr lang="de-DE" sz="2000" dirty="0">
                <a:solidFill>
                  <a:srgbClr val="000000"/>
                </a:solidFill>
              </a:rPr>
              <a:t>. NIH, Cambridge University Press</a:t>
            </a:r>
          </a:p>
          <a:p>
            <a:pPr algn="l"/>
            <a:endParaRPr lang="de-DE" sz="20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de-DE" sz="2000" dirty="0">
                <a:solidFill>
                  <a:srgbClr val="000000"/>
                </a:solidFill>
              </a:rPr>
              <a:t>Jones, S., Howard, L., </a:t>
            </a:r>
            <a:r>
              <a:rPr lang="de-DE" sz="2000" dirty="0" err="1">
                <a:solidFill>
                  <a:srgbClr val="000000"/>
                </a:solidFill>
              </a:rPr>
              <a:t>Thornicroft</a:t>
            </a:r>
            <a:r>
              <a:rPr lang="de-DE" sz="2000" dirty="0">
                <a:solidFill>
                  <a:srgbClr val="000000"/>
                </a:solidFill>
              </a:rPr>
              <a:t>, G. (2008). “</a:t>
            </a:r>
            <a:r>
              <a:rPr lang="de-DE" sz="2000" dirty="0" err="1">
                <a:solidFill>
                  <a:srgbClr val="000000"/>
                </a:solidFill>
              </a:rPr>
              <a:t>Diagnostic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overshadowing</a:t>
            </a:r>
            <a:r>
              <a:rPr lang="de-DE" sz="2000" dirty="0">
                <a:solidFill>
                  <a:srgbClr val="000000"/>
                </a:solidFill>
              </a:rPr>
              <a:t>“: </a:t>
            </a:r>
            <a:r>
              <a:rPr lang="de-DE" sz="2000" dirty="0" err="1">
                <a:solidFill>
                  <a:srgbClr val="000000"/>
                </a:solidFill>
              </a:rPr>
              <a:t>Worse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physical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healthcare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for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people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with</a:t>
            </a:r>
            <a:r>
              <a:rPr lang="de-DE" sz="2000" dirty="0">
                <a:solidFill>
                  <a:srgbClr val="000000"/>
                </a:solidFill>
              </a:rPr>
              <a:t> mental </a:t>
            </a:r>
            <a:r>
              <a:rPr lang="de-DE" sz="2000" dirty="0" err="1">
                <a:solidFill>
                  <a:srgbClr val="000000"/>
                </a:solidFill>
              </a:rPr>
              <a:t>illness</a:t>
            </a:r>
            <a:r>
              <a:rPr lang="de-DE" sz="2000" dirty="0">
                <a:solidFill>
                  <a:srgbClr val="000000"/>
                </a:solidFill>
              </a:rPr>
              <a:t>. American Psychological </a:t>
            </a:r>
            <a:r>
              <a:rPr lang="de-DE" sz="2000" dirty="0" err="1">
                <a:solidFill>
                  <a:srgbClr val="000000"/>
                </a:solidFill>
              </a:rPr>
              <a:t>Association</a:t>
            </a:r>
            <a:r>
              <a:rPr lang="de-DE" sz="2000" dirty="0">
                <a:solidFill>
                  <a:srgbClr val="000000"/>
                </a:solidFill>
              </a:rPr>
              <a:t>.</a:t>
            </a:r>
            <a:endParaRPr lang="de-DE" sz="2000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8714A09-3BA1-067C-01E5-88923092FF8E}"/>
              </a:ext>
            </a:extLst>
          </p:cNvPr>
          <p:cNvSpPr txBox="1"/>
          <p:nvPr/>
        </p:nvSpPr>
        <p:spPr>
          <a:xfrm>
            <a:off x="335360" y="548680"/>
            <a:ext cx="60975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2800" b="1" dirty="0">
                <a:solidFill>
                  <a:srgbClr val="000000"/>
                </a:solidFill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27524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57D1D2C0-C08C-7413-58D4-09835D113621}"/>
              </a:ext>
            </a:extLst>
          </p:cNvPr>
          <p:cNvSpPr txBox="1"/>
          <p:nvPr/>
        </p:nvSpPr>
        <p:spPr>
          <a:xfrm>
            <a:off x="407368" y="620688"/>
            <a:ext cx="60976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2800" b="1" dirty="0">
                <a:solidFill>
                  <a:srgbClr val="000000"/>
                </a:solidFill>
              </a:rPr>
              <a:t>Research Question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243A214-8DC0-1E00-A1CD-F96B6676C3E2}"/>
              </a:ext>
            </a:extLst>
          </p:cNvPr>
          <p:cNvSpPr txBox="1"/>
          <p:nvPr/>
        </p:nvSpPr>
        <p:spPr>
          <a:xfrm>
            <a:off x="407368" y="1844824"/>
            <a:ext cx="86409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Which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form</a:t>
            </a:r>
            <a:r>
              <a:rPr lang="de-DE" sz="2000" dirty="0" err="1">
                <a:solidFill>
                  <a:srgbClr val="000000"/>
                </a:solidFill>
              </a:rPr>
              <a:t>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Epistemic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Injustice</a:t>
            </a:r>
            <a:r>
              <a:rPr lang="de-DE" sz="2000" dirty="0">
                <a:solidFill>
                  <a:srgbClr val="000000"/>
                </a:solidFill>
              </a:rPr>
              <a:t> and </a:t>
            </a:r>
            <a:r>
              <a:rPr lang="de-DE" sz="2000" dirty="0" err="1">
                <a:solidFill>
                  <a:srgbClr val="000000"/>
                </a:solidFill>
              </a:rPr>
              <a:t>oppressions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can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be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identified</a:t>
            </a:r>
            <a:r>
              <a:rPr lang="de-DE" sz="2000" dirty="0">
                <a:solidFill>
                  <a:srgbClr val="00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610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3045CE7B-342F-D58E-8494-233BB9AEBE35}"/>
              </a:ext>
            </a:extLst>
          </p:cNvPr>
          <p:cNvSpPr txBox="1"/>
          <p:nvPr/>
        </p:nvSpPr>
        <p:spPr>
          <a:xfrm>
            <a:off x="335360" y="620688"/>
            <a:ext cx="972108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DE" sz="2800" b="1" dirty="0">
                <a:solidFill>
                  <a:srgbClr val="000000"/>
                </a:solidFill>
              </a:rPr>
              <a:t>Concept </a:t>
            </a:r>
            <a:r>
              <a:rPr lang="de-DE" sz="2800" b="1" dirty="0" err="1">
                <a:solidFill>
                  <a:srgbClr val="000000"/>
                </a:solidFill>
              </a:rPr>
              <a:t>of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Epistemic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Injustice</a:t>
            </a:r>
            <a:r>
              <a:rPr lang="de-DE" sz="2800" b="1" dirty="0">
                <a:solidFill>
                  <a:srgbClr val="000000"/>
                </a:solidFill>
              </a:rPr>
              <a:t> in </a:t>
            </a:r>
            <a:r>
              <a:rPr lang="de-DE" sz="2800" b="1" dirty="0" err="1">
                <a:solidFill>
                  <a:srgbClr val="000000"/>
                </a:solidFill>
              </a:rPr>
              <a:t>Psychiatry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by</a:t>
            </a:r>
            <a:r>
              <a:rPr lang="de-DE" sz="2800" b="1" dirty="0">
                <a:solidFill>
                  <a:srgbClr val="000000"/>
                </a:solidFill>
              </a:rPr>
              <a:t> Fricker </a:t>
            </a:r>
          </a:p>
          <a:p>
            <a:pPr algn="l">
              <a:buNone/>
            </a:pPr>
            <a:endParaRPr lang="de-DE" sz="1800" b="1" dirty="0">
              <a:solidFill>
                <a:srgbClr val="000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B620D1D-4988-3FB7-61A0-E52B23EEE743}"/>
              </a:ext>
            </a:extLst>
          </p:cNvPr>
          <p:cNvSpPr txBox="1"/>
          <p:nvPr/>
        </p:nvSpPr>
        <p:spPr>
          <a:xfrm>
            <a:off x="335360" y="1988840"/>
            <a:ext cx="1036915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rgbClr val="000000"/>
                </a:solidFill>
              </a:rPr>
              <a:t>  </a:t>
            </a:r>
            <a:r>
              <a:rPr lang="de-DE" sz="2000" dirty="0">
                <a:solidFill>
                  <a:srgbClr val="000000"/>
                </a:solidFill>
              </a:rPr>
              <a:t>People </a:t>
            </a:r>
            <a:r>
              <a:rPr lang="de-DE" sz="2000" dirty="0" err="1">
                <a:solidFill>
                  <a:srgbClr val="000000"/>
                </a:solidFill>
              </a:rPr>
              <a:t>with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psychiatric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diagnoses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disadvantaged</a:t>
            </a:r>
            <a:r>
              <a:rPr lang="de-DE" sz="2000" dirty="0">
                <a:solidFill>
                  <a:srgbClr val="000000"/>
                </a:solidFill>
              </a:rPr>
              <a:t> in </a:t>
            </a:r>
            <a:r>
              <a:rPr lang="de-DE" sz="2000" dirty="0" err="1">
                <a:solidFill>
                  <a:srgbClr val="000000"/>
                </a:solidFill>
              </a:rPr>
              <a:t>their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role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knowers</a:t>
            </a:r>
            <a:r>
              <a:rPr lang="de-DE" sz="2000" dirty="0">
                <a:solidFill>
                  <a:srgbClr val="000000"/>
                </a:solidFill>
              </a:rPr>
              <a:t>,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  </a:t>
            </a:r>
          </a:p>
          <a:p>
            <a:endParaRPr lang="de-DE" sz="2000" dirty="0">
              <a:solidFill>
                <a:srgbClr val="000000"/>
              </a:solidFill>
            </a:endParaRPr>
          </a:p>
          <a:p>
            <a:r>
              <a:rPr lang="de-DE" sz="2000" dirty="0">
                <a:solidFill>
                  <a:srgbClr val="000000"/>
                </a:solidFill>
              </a:rPr>
              <a:t>   </a:t>
            </a:r>
            <a:r>
              <a:rPr lang="de-DE" sz="2000" dirty="0" err="1">
                <a:solidFill>
                  <a:srgbClr val="000000"/>
                </a:solidFill>
              </a:rPr>
              <a:t>reasoners</a:t>
            </a:r>
            <a:r>
              <a:rPr lang="de-DE" sz="2000" dirty="0">
                <a:solidFill>
                  <a:srgbClr val="000000"/>
                </a:solidFill>
              </a:rPr>
              <a:t> and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questioners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210FE01-46D5-7D76-3657-35086A289DD7}"/>
              </a:ext>
            </a:extLst>
          </p:cNvPr>
          <p:cNvSpPr txBox="1"/>
          <p:nvPr/>
        </p:nvSpPr>
        <p:spPr>
          <a:xfrm>
            <a:off x="299356" y="3572436"/>
            <a:ext cx="115932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not fully </a:t>
            </a:r>
            <a:r>
              <a:rPr lang="de-DE" sz="2000" dirty="0" err="1">
                <a:solidFill>
                  <a:srgbClr val="000000"/>
                </a:solidFill>
              </a:rPr>
              <a:t>recognized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credible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competent</a:t>
            </a:r>
            <a:r>
              <a:rPr lang="de-DE" sz="2000" dirty="0">
                <a:solidFill>
                  <a:srgbClr val="000000"/>
                </a:solidFill>
              </a:rPr>
              <a:t> in </a:t>
            </a:r>
            <a:r>
              <a:rPr lang="de-DE" sz="2000" dirty="0" err="1">
                <a:solidFill>
                  <a:srgbClr val="000000"/>
                </a:solidFill>
              </a:rPr>
              <a:t>speaking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about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their</a:t>
            </a:r>
            <a:r>
              <a:rPr lang="de-DE" sz="2000" dirty="0">
                <a:solidFill>
                  <a:srgbClr val="000000"/>
                </a:solidFill>
              </a:rPr>
              <a:t> own </a:t>
            </a:r>
            <a:r>
              <a:rPr lang="de-DE" sz="2000" dirty="0" err="1">
                <a:solidFill>
                  <a:srgbClr val="000000"/>
                </a:solidFill>
              </a:rPr>
              <a:t>experiences</a:t>
            </a:r>
            <a:endParaRPr lang="de-DE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1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C48FEDF-0C90-363A-794E-02CB61ADD421}"/>
              </a:ext>
            </a:extLst>
          </p:cNvPr>
          <p:cNvSpPr txBox="1"/>
          <p:nvPr/>
        </p:nvSpPr>
        <p:spPr>
          <a:xfrm>
            <a:off x="335360" y="548680"/>
            <a:ext cx="10018246" cy="4350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DE" sz="2800" b="1" dirty="0">
                <a:solidFill>
                  <a:srgbClr val="000000"/>
                </a:solidFill>
              </a:rPr>
              <a:t>Testimonial </a:t>
            </a:r>
            <a:r>
              <a:rPr lang="de-DE" sz="2800" b="1" dirty="0" err="1">
                <a:solidFill>
                  <a:srgbClr val="000000"/>
                </a:solidFill>
              </a:rPr>
              <a:t>Injustice</a:t>
            </a:r>
            <a:endParaRPr lang="de-DE" sz="2800" b="1" dirty="0">
              <a:solidFill>
                <a:srgbClr val="000000"/>
              </a:solidFill>
            </a:endParaRPr>
          </a:p>
          <a:p>
            <a:pPr algn="l">
              <a:buNone/>
            </a:pPr>
            <a:endParaRPr lang="de-DE" sz="4800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de-DE" sz="4800" b="0" i="0" u="none" strike="noStrike" dirty="0">
                <a:solidFill>
                  <a:srgbClr val="000000"/>
                </a:solidFill>
                <a:effectLst/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  </a:t>
            </a:r>
            <a:r>
              <a:rPr lang="de-DE" sz="2000" dirty="0" err="1">
                <a:solidFill>
                  <a:srgbClr val="000000"/>
                </a:solidFill>
              </a:rPr>
              <a:t>Reduced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credibility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because</a:t>
            </a:r>
            <a:r>
              <a:rPr lang="de-DE" sz="2000" dirty="0">
                <a:solidFill>
                  <a:srgbClr val="000000"/>
                </a:solidFill>
              </a:rPr>
              <a:t> of </a:t>
            </a:r>
            <a:r>
              <a:rPr lang="de-DE" sz="2000" dirty="0" err="1">
                <a:solidFill>
                  <a:srgbClr val="000000"/>
                </a:solidFill>
              </a:rPr>
              <a:t>labeling</a:t>
            </a:r>
            <a:r>
              <a:rPr lang="de-DE" sz="2000" dirty="0">
                <a:solidFill>
                  <a:srgbClr val="000000"/>
                </a:solidFill>
              </a:rPr>
              <a:t> as  “</a:t>
            </a:r>
            <a:r>
              <a:rPr lang="de-DE" sz="2000" dirty="0" err="1">
                <a:solidFill>
                  <a:srgbClr val="000000"/>
                </a:solidFill>
              </a:rPr>
              <a:t>mentally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ill</a:t>
            </a:r>
            <a:r>
              <a:rPr lang="de-DE" sz="2000" dirty="0">
                <a:solidFill>
                  <a:srgbClr val="000000"/>
                </a:solidFill>
              </a:rPr>
              <a:t>”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  </a:t>
            </a:r>
            <a:r>
              <a:rPr lang="de-DE" sz="2000" dirty="0" err="1">
                <a:solidFill>
                  <a:srgbClr val="000000"/>
                </a:solidFill>
              </a:rPr>
              <a:t>Prejudices</a:t>
            </a:r>
            <a:endParaRPr lang="de-DE" sz="2000" dirty="0">
              <a:solidFill>
                <a:srgbClr val="000000"/>
              </a:solidFill>
            </a:endParaRPr>
          </a:p>
          <a:p>
            <a:pPr algn="l"/>
            <a:endParaRPr lang="de-DE" sz="2000" dirty="0">
              <a:solidFill>
                <a:srgbClr val="000000"/>
              </a:solidFill>
            </a:endParaRPr>
          </a:p>
          <a:p>
            <a:pPr algn="l">
              <a:buNone/>
            </a:pPr>
            <a:endParaRPr lang="de-DE" sz="4800" b="1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290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03F12B9-AF35-EE6D-723C-990A1E6ACD54}"/>
              </a:ext>
            </a:extLst>
          </p:cNvPr>
          <p:cNvSpPr txBox="1"/>
          <p:nvPr/>
        </p:nvSpPr>
        <p:spPr>
          <a:xfrm>
            <a:off x="335360" y="548680"/>
            <a:ext cx="2304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DE" sz="2800" b="1" dirty="0" err="1">
                <a:solidFill>
                  <a:srgbClr val="000000"/>
                </a:solidFill>
              </a:rPr>
              <a:t>Examples</a:t>
            </a:r>
            <a:endParaRPr lang="de-DE" sz="2800" b="1" dirty="0">
              <a:solidFill>
                <a:srgbClr val="000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73528CB-0654-7C0C-65B7-9457B3EEA13B}"/>
              </a:ext>
            </a:extLst>
          </p:cNvPr>
          <p:cNvSpPr txBox="1"/>
          <p:nvPr/>
        </p:nvSpPr>
        <p:spPr>
          <a:xfrm>
            <a:off x="191344" y="1844824"/>
            <a:ext cx="1022513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Patients</a:t>
            </a:r>
            <a:r>
              <a:rPr lang="de-DE" sz="2000" dirty="0">
                <a:solidFill>
                  <a:srgbClr val="000000"/>
                </a:solidFill>
              </a:rPr>
              <a:t>’ </a:t>
            </a:r>
            <a:r>
              <a:rPr lang="de-DE" sz="2000" dirty="0" err="1">
                <a:solidFill>
                  <a:srgbClr val="000000"/>
                </a:solidFill>
              </a:rPr>
              <a:t>statement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dismissed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“</a:t>
            </a:r>
            <a:r>
              <a:rPr lang="de-DE" sz="2000" dirty="0" err="1">
                <a:solidFill>
                  <a:srgbClr val="000000"/>
                </a:solidFill>
              </a:rPr>
              <a:t>symptoms</a:t>
            </a:r>
            <a:r>
              <a:rPr lang="de-DE" sz="2000" dirty="0">
                <a:solidFill>
                  <a:srgbClr val="000000"/>
                </a:solidFill>
              </a:rPr>
              <a:t>“ </a:t>
            </a:r>
            <a:r>
              <a:rPr lang="de-DE" sz="2000" dirty="0" err="1">
                <a:solidFill>
                  <a:srgbClr val="000000"/>
                </a:solidFill>
              </a:rPr>
              <a:t>or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evidence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“lack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insight</a:t>
            </a:r>
            <a:r>
              <a:rPr lang="de-DE" sz="2000" dirty="0">
                <a:solidFill>
                  <a:srgbClr val="000000"/>
                </a:solidFill>
              </a:rPr>
              <a:t>.”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561B571-5797-FFB6-598E-38BD584CE685}"/>
              </a:ext>
            </a:extLst>
          </p:cNvPr>
          <p:cNvSpPr txBox="1"/>
          <p:nvPr/>
        </p:nvSpPr>
        <p:spPr>
          <a:xfrm>
            <a:off x="191344" y="2921169"/>
            <a:ext cx="117373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      Reports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side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effects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not </a:t>
            </a:r>
            <a:r>
              <a:rPr lang="de-DE" sz="2000" dirty="0" err="1">
                <a:solidFill>
                  <a:srgbClr val="000000"/>
                </a:solidFill>
              </a:rPr>
              <a:t>taken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seriously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920B135-2C8F-CB4C-D735-64E1EA80CEF9}"/>
              </a:ext>
            </a:extLst>
          </p:cNvPr>
          <p:cNvSpPr txBox="1"/>
          <p:nvPr/>
        </p:nvSpPr>
        <p:spPr>
          <a:xfrm>
            <a:off x="196888" y="4077072"/>
            <a:ext cx="117317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  </a:t>
            </a:r>
            <a:r>
              <a:rPr lang="de-DE" sz="2000" dirty="0" err="1">
                <a:solidFill>
                  <a:srgbClr val="000000"/>
                </a:solidFill>
              </a:rPr>
              <a:t>Complaints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about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coercive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measures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interpreted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expressions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illness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E20187D-00F6-A37E-5FA3-D10F92673C55}"/>
              </a:ext>
            </a:extLst>
          </p:cNvPr>
          <p:cNvSpPr txBox="1"/>
          <p:nvPr/>
        </p:nvSpPr>
        <p:spPr>
          <a:xfrm>
            <a:off x="191344" y="5232975"/>
            <a:ext cx="115212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  The </a:t>
            </a:r>
            <a:r>
              <a:rPr lang="de-DE" sz="2000" dirty="0" err="1">
                <a:solidFill>
                  <a:srgbClr val="000000"/>
                </a:solidFill>
              </a:rPr>
              <a:t>person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systematically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denied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recognition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a reliable </a:t>
            </a:r>
            <a:r>
              <a:rPr lang="de-DE" sz="2000" dirty="0" err="1">
                <a:solidFill>
                  <a:srgbClr val="000000"/>
                </a:solidFill>
              </a:rPr>
              <a:t>witness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their</a:t>
            </a:r>
            <a:r>
              <a:rPr lang="de-DE" sz="2000" dirty="0">
                <a:solidFill>
                  <a:srgbClr val="000000"/>
                </a:solidFill>
              </a:rPr>
              <a:t> own </a:t>
            </a:r>
            <a:r>
              <a:rPr lang="de-DE" sz="2000" dirty="0" err="1">
                <a:solidFill>
                  <a:srgbClr val="000000"/>
                </a:solidFill>
              </a:rPr>
              <a:t>reality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404416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C91F9AB-49A3-0169-AC84-B97B99A9A51A}"/>
              </a:ext>
            </a:extLst>
          </p:cNvPr>
          <p:cNvSpPr txBox="1"/>
          <p:nvPr/>
        </p:nvSpPr>
        <p:spPr>
          <a:xfrm>
            <a:off x="335360" y="548681"/>
            <a:ext cx="11489215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DE" sz="2800" b="1" dirty="0" err="1">
                <a:solidFill>
                  <a:srgbClr val="000000"/>
                </a:solidFill>
              </a:rPr>
              <a:t>Hermeneutical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Injustice</a:t>
            </a:r>
            <a:endParaRPr lang="de-DE" sz="2800" b="1" dirty="0">
              <a:solidFill>
                <a:srgbClr val="000000"/>
              </a:solidFill>
            </a:endParaRPr>
          </a:p>
          <a:p>
            <a:pPr algn="l">
              <a:buNone/>
            </a:pPr>
            <a:endParaRPr lang="de-DE" sz="4000" b="1" dirty="0">
              <a:solidFill>
                <a:srgbClr val="000000"/>
              </a:solidFill>
            </a:endParaRPr>
          </a:p>
          <a:p>
            <a:pPr algn="l">
              <a:buNone/>
            </a:pPr>
            <a:endParaRPr lang="de-DE" sz="4000" b="0" i="0" u="none" strike="noStrike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A lack of </a:t>
            </a:r>
            <a:r>
              <a:rPr lang="de-DE" sz="2000" dirty="0" err="1">
                <a:solidFill>
                  <a:srgbClr val="000000"/>
                </a:solidFill>
              </a:rPr>
              <a:t>adequate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linguistic</a:t>
            </a:r>
            <a:r>
              <a:rPr lang="de-DE" sz="2000" dirty="0">
                <a:solidFill>
                  <a:srgbClr val="000000"/>
                </a:solidFill>
              </a:rPr>
              <a:t>, cultural, </a:t>
            </a:r>
            <a:r>
              <a:rPr lang="de-DE" sz="2000" dirty="0" err="1">
                <a:solidFill>
                  <a:srgbClr val="000000"/>
                </a:solidFill>
              </a:rPr>
              <a:t>or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institutional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frameworks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000000"/>
              </a:solidFill>
            </a:endParaRPr>
          </a:p>
          <a:p>
            <a:pPr algn="l"/>
            <a:r>
              <a:rPr lang="de-DE" sz="2000" dirty="0">
                <a:solidFill>
                  <a:srgbClr val="000000"/>
                </a:solidFill>
              </a:rPr>
              <a:t>    </a:t>
            </a:r>
            <a:r>
              <a:rPr lang="de-DE" sz="2000" dirty="0" err="1">
                <a:solidFill>
                  <a:srgbClr val="000000"/>
                </a:solidFill>
              </a:rPr>
              <a:t>to</a:t>
            </a:r>
            <a:r>
              <a:rPr lang="de-DE" sz="2000" dirty="0">
                <a:solidFill>
                  <a:srgbClr val="000000"/>
                </a:solidFill>
              </a:rPr>
              <a:t> make psychiatric </a:t>
            </a:r>
            <a:r>
              <a:rPr lang="de-DE" sz="2000" dirty="0" err="1">
                <a:solidFill>
                  <a:srgbClr val="000000"/>
                </a:solidFill>
              </a:rPr>
              <a:t>experiences</a:t>
            </a:r>
            <a:r>
              <a:rPr lang="de-DE" sz="2000" dirty="0">
                <a:solidFill>
                  <a:srgbClr val="000000"/>
                </a:solidFill>
              </a:rPr>
              <a:t> intelligible </a:t>
            </a:r>
            <a:endParaRPr lang="de-DE" sz="4000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endParaRPr lang="de-DE" sz="4000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36345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DC79E15-E174-5306-91D0-5228CACCB532}"/>
              </a:ext>
            </a:extLst>
          </p:cNvPr>
          <p:cNvSpPr txBox="1"/>
          <p:nvPr/>
        </p:nvSpPr>
        <p:spPr>
          <a:xfrm>
            <a:off x="407368" y="548680"/>
            <a:ext cx="2304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DE" sz="2800" b="1" dirty="0" err="1">
                <a:solidFill>
                  <a:srgbClr val="000000"/>
                </a:solidFill>
              </a:rPr>
              <a:t>Examples</a:t>
            </a:r>
            <a:endParaRPr lang="de-DE" sz="2800" b="1" dirty="0">
              <a:solidFill>
                <a:srgbClr val="0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AC35D58-AE74-52BF-BFB6-BA57536167B1}"/>
              </a:ext>
            </a:extLst>
          </p:cNvPr>
          <p:cNvSpPr txBox="1"/>
          <p:nvPr/>
        </p:nvSpPr>
        <p:spPr>
          <a:xfrm>
            <a:off x="335360" y="1484784"/>
            <a:ext cx="114492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Only</a:t>
            </a:r>
            <a:r>
              <a:rPr lang="de-DE" sz="2000" dirty="0">
                <a:solidFill>
                  <a:srgbClr val="000000"/>
                </a:solidFill>
              </a:rPr>
              <a:t> a </a:t>
            </a:r>
            <a:r>
              <a:rPr lang="de-DE" sz="2000" dirty="0" err="1">
                <a:solidFill>
                  <a:srgbClr val="000000"/>
                </a:solidFill>
              </a:rPr>
              <a:t>few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widely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recognized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terms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to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describe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psychiatric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violence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3820935-B2FB-5165-8957-8FBF286D8B62}"/>
              </a:ext>
            </a:extLst>
          </p:cNvPr>
          <p:cNvSpPr txBox="1"/>
          <p:nvPr/>
        </p:nvSpPr>
        <p:spPr>
          <a:xfrm>
            <a:off x="371364" y="2529954"/>
            <a:ext cx="1144927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Explanations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offered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by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affected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individuals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overridden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by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medical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interpretations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</a:p>
          <a:p>
            <a:r>
              <a:rPr lang="de-DE" sz="2000" dirty="0">
                <a:solidFill>
                  <a:srgbClr val="000000"/>
                </a:solidFill>
              </a:rPr>
              <a:t>     (</a:t>
            </a:r>
            <a:r>
              <a:rPr lang="de-DE" sz="2000" dirty="0" err="1">
                <a:solidFill>
                  <a:srgbClr val="000000"/>
                </a:solidFill>
              </a:rPr>
              <a:t>patient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uncooperative</a:t>
            </a:r>
            <a:r>
              <a:rPr lang="de-DE" sz="2000" dirty="0">
                <a:solidFill>
                  <a:srgbClr val="000000"/>
                </a:solidFill>
              </a:rPr>
              <a:t>)</a:t>
            </a:r>
          </a:p>
          <a:p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A31876D-82EF-7C34-7069-2B7115A3B74F}"/>
              </a:ext>
            </a:extLst>
          </p:cNvPr>
          <p:cNvSpPr txBox="1"/>
          <p:nvPr/>
        </p:nvSpPr>
        <p:spPr>
          <a:xfrm>
            <a:off x="360444" y="3836734"/>
            <a:ext cx="114711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     </a:t>
            </a:r>
            <a:r>
              <a:rPr lang="de-DE" sz="2000" dirty="0" err="1">
                <a:solidFill>
                  <a:srgbClr val="000000"/>
                </a:solidFill>
              </a:rPr>
              <a:t>Diagnostic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categories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dominate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interpretation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behavior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108ACC7-958F-EA97-7FD5-122B3E913C9C}"/>
              </a:ext>
            </a:extLst>
          </p:cNvPr>
          <p:cNvSpPr txBox="1"/>
          <p:nvPr/>
        </p:nvSpPr>
        <p:spPr>
          <a:xfrm>
            <a:off x="407368" y="5013176"/>
            <a:ext cx="11377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Affected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individuals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unable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to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adequately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articulate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their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experiences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to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be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properly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understood</a:t>
            </a:r>
            <a:endParaRPr lang="de-DE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18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25979046-DAE8-165E-668C-4E1552CB9960}"/>
              </a:ext>
            </a:extLst>
          </p:cNvPr>
          <p:cNvSpPr txBox="1"/>
          <p:nvPr/>
        </p:nvSpPr>
        <p:spPr>
          <a:xfrm>
            <a:off x="335360" y="548680"/>
            <a:ext cx="9865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DE" sz="2800" b="1" dirty="0" err="1">
                <a:solidFill>
                  <a:srgbClr val="000000"/>
                </a:solidFill>
              </a:rPr>
              <a:t>Diagnostic</a:t>
            </a:r>
            <a:r>
              <a:rPr lang="de-DE" sz="2800" b="1" dirty="0">
                <a:solidFill>
                  <a:srgbClr val="000000"/>
                </a:solidFill>
              </a:rPr>
              <a:t> </a:t>
            </a:r>
            <a:r>
              <a:rPr lang="de-DE" sz="2800" b="1" dirty="0" err="1">
                <a:solidFill>
                  <a:srgbClr val="000000"/>
                </a:solidFill>
              </a:rPr>
              <a:t>Overshadowing</a:t>
            </a:r>
            <a:r>
              <a:rPr lang="de-DE" sz="2800" b="1" dirty="0">
                <a:solidFill>
                  <a:srgbClr val="000000"/>
                </a:solidFill>
              </a:rPr>
              <a:t> (Jones, Howard, </a:t>
            </a:r>
            <a:r>
              <a:rPr lang="de-DE" sz="2800" b="1" dirty="0" err="1">
                <a:solidFill>
                  <a:srgbClr val="000000"/>
                </a:solidFill>
              </a:rPr>
              <a:t>Thornicroft</a:t>
            </a:r>
            <a:r>
              <a:rPr lang="de-DE" sz="2800" b="1" dirty="0">
                <a:solidFill>
                  <a:srgbClr val="000000"/>
                </a:solidFill>
              </a:rPr>
              <a:t>)</a:t>
            </a:r>
            <a:r>
              <a:rPr lang="de-DE" sz="18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2A67375-2308-CC4F-FD95-B933F415781F}"/>
              </a:ext>
            </a:extLst>
          </p:cNvPr>
          <p:cNvSpPr txBox="1"/>
          <p:nvPr/>
        </p:nvSpPr>
        <p:spPr>
          <a:xfrm>
            <a:off x="407368" y="1340768"/>
            <a:ext cx="108732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A </a:t>
            </a:r>
            <a:r>
              <a:rPr lang="de-DE" sz="2000" dirty="0" err="1">
                <a:solidFill>
                  <a:srgbClr val="000000"/>
                </a:solidFill>
              </a:rPr>
              <a:t>cognitive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bias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where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healthcare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providers</a:t>
            </a:r>
            <a:r>
              <a:rPr lang="de-DE" sz="2000" dirty="0">
                <a:solidFill>
                  <a:srgbClr val="000000"/>
                </a:solidFill>
              </a:rPr>
              <a:t> „</a:t>
            </a:r>
            <a:r>
              <a:rPr lang="de-DE" sz="2000" dirty="0" err="1">
                <a:solidFill>
                  <a:srgbClr val="000000"/>
                </a:solidFill>
              </a:rPr>
              <a:t>anchor</a:t>
            </a:r>
            <a:r>
              <a:rPr lang="de-DE" sz="2000" dirty="0">
                <a:solidFill>
                  <a:srgbClr val="000000"/>
                </a:solidFill>
              </a:rPr>
              <a:t>“ </a:t>
            </a:r>
            <a:r>
              <a:rPr lang="de-DE" sz="2000" dirty="0" err="1">
                <a:solidFill>
                  <a:srgbClr val="000000"/>
                </a:solidFill>
              </a:rPr>
              <a:t>to</a:t>
            </a:r>
            <a:r>
              <a:rPr lang="de-DE" sz="2000" dirty="0">
                <a:solidFill>
                  <a:srgbClr val="000000"/>
                </a:solidFill>
              </a:rPr>
              <a:t> an initial </a:t>
            </a:r>
            <a:r>
              <a:rPr lang="de-DE" sz="2000" dirty="0" err="1">
                <a:solidFill>
                  <a:srgbClr val="000000"/>
                </a:solidFill>
              </a:rPr>
              <a:t>diagnosis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making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hard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to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remove</a:t>
            </a:r>
            <a:r>
              <a:rPr lang="de-DE" sz="2000" dirty="0">
                <a:solidFill>
                  <a:srgbClr val="000000"/>
                </a:solidFill>
              </a:rPr>
              <a:t>, </a:t>
            </a:r>
            <a:r>
              <a:rPr lang="de-DE" sz="2000" dirty="0" err="1">
                <a:solidFill>
                  <a:srgbClr val="000000"/>
                </a:solidFill>
              </a:rPr>
              <a:t>rethink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see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new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health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problems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7F0F486-7E46-8F8E-AA7D-93FCC2777409}"/>
              </a:ext>
            </a:extLst>
          </p:cNvPr>
          <p:cNvSpPr txBox="1"/>
          <p:nvPr/>
        </p:nvSpPr>
        <p:spPr>
          <a:xfrm>
            <a:off x="415346" y="2317522"/>
            <a:ext cx="108652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Signs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seperate</a:t>
            </a:r>
            <a:r>
              <a:rPr lang="de-DE" sz="2000" dirty="0">
                <a:solidFill>
                  <a:srgbClr val="000000"/>
                </a:solidFill>
              </a:rPr>
              <a:t> different </a:t>
            </a:r>
            <a:r>
              <a:rPr lang="de-DE" sz="2000" dirty="0" err="1">
                <a:solidFill>
                  <a:srgbClr val="000000"/>
                </a:solidFill>
              </a:rPr>
              <a:t>illness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leads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to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misdiagnosis</a:t>
            </a:r>
            <a:r>
              <a:rPr lang="de-DE" sz="2000" dirty="0">
                <a:solidFill>
                  <a:srgbClr val="000000"/>
                </a:solidFill>
              </a:rPr>
              <a:t>, </a:t>
            </a:r>
            <a:r>
              <a:rPr lang="de-DE" sz="2000" dirty="0" err="1">
                <a:solidFill>
                  <a:srgbClr val="000000"/>
                </a:solidFill>
              </a:rPr>
              <a:t>delayed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wrong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treatment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because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focusing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too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much</a:t>
            </a:r>
            <a:r>
              <a:rPr lang="de-DE" sz="2000" dirty="0">
                <a:solidFill>
                  <a:srgbClr val="000000"/>
                </a:solidFill>
              </a:rPr>
              <a:t> on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primary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diagnosis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29FE667-4060-213F-9E18-FE8A5C003BA2}"/>
              </a:ext>
            </a:extLst>
          </p:cNvPr>
          <p:cNvSpPr txBox="1"/>
          <p:nvPr/>
        </p:nvSpPr>
        <p:spPr>
          <a:xfrm>
            <a:off x="416900" y="3324093"/>
            <a:ext cx="107212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Potential </a:t>
            </a:r>
            <a:r>
              <a:rPr lang="de-DE" sz="2000" dirty="0" err="1">
                <a:solidFill>
                  <a:srgbClr val="000000"/>
                </a:solidFill>
              </a:rPr>
              <a:t>underlying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causes</a:t>
            </a:r>
            <a:r>
              <a:rPr lang="de-DE" sz="2000" dirty="0">
                <a:solidFill>
                  <a:srgbClr val="000000"/>
                </a:solidFill>
              </a:rPr>
              <a:t> like </a:t>
            </a:r>
            <a:r>
              <a:rPr lang="de-DE" sz="2000" dirty="0" err="1">
                <a:solidFill>
                  <a:srgbClr val="000000"/>
                </a:solidFill>
              </a:rPr>
              <a:t>infections</a:t>
            </a:r>
            <a:r>
              <a:rPr lang="de-DE" sz="2000" dirty="0">
                <a:solidFill>
                  <a:srgbClr val="000000"/>
                </a:solidFill>
              </a:rPr>
              <a:t>, </a:t>
            </a:r>
            <a:r>
              <a:rPr lang="de-DE" sz="2000" dirty="0" err="1">
                <a:solidFill>
                  <a:srgbClr val="000000"/>
                </a:solidFill>
              </a:rPr>
              <a:t>cancer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or</a:t>
            </a:r>
            <a:r>
              <a:rPr lang="de-DE" sz="2000" dirty="0">
                <a:solidFill>
                  <a:srgbClr val="000000"/>
                </a:solidFill>
              </a:rPr>
              <a:t> dental </a:t>
            </a:r>
            <a:r>
              <a:rPr lang="de-DE" sz="2000" dirty="0" err="1">
                <a:solidFill>
                  <a:srgbClr val="000000"/>
                </a:solidFill>
              </a:rPr>
              <a:t>issues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not </a:t>
            </a:r>
            <a:r>
              <a:rPr lang="de-DE" sz="2000" dirty="0" err="1">
                <a:solidFill>
                  <a:srgbClr val="000000"/>
                </a:solidFill>
              </a:rPr>
              <a:t>investigated</a:t>
            </a:r>
            <a:r>
              <a:rPr lang="de-DE" sz="2000" dirty="0">
                <a:solidFill>
                  <a:srgbClr val="000000"/>
                </a:solidFill>
              </a:rPr>
              <a:t>. </a:t>
            </a:r>
          </a:p>
          <a:p>
            <a:pPr algn="l"/>
            <a:r>
              <a:rPr lang="de-DE" sz="2000" dirty="0">
                <a:solidFill>
                  <a:srgbClr val="000000"/>
                </a:solidFill>
              </a:rPr>
              <a:t>    </a:t>
            </a:r>
            <a:r>
              <a:rPr lang="de-DE" sz="2000" dirty="0" err="1">
                <a:solidFill>
                  <a:srgbClr val="000000"/>
                </a:solidFill>
              </a:rPr>
              <a:t>They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know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cause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E244A20-7355-D14E-1C0B-534ACAD2B25E}"/>
              </a:ext>
            </a:extLst>
          </p:cNvPr>
          <p:cNvSpPr txBox="1"/>
          <p:nvPr/>
        </p:nvSpPr>
        <p:spPr>
          <a:xfrm>
            <a:off x="413994" y="4305106"/>
            <a:ext cx="110485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</a:rPr>
              <a:t>People </a:t>
            </a:r>
            <a:r>
              <a:rPr lang="de-DE" sz="2000" dirty="0" err="1">
                <a:solidFill>
                  <a:srgbClr val="000000"/>
                </a:solidFill>
              </a:rPr>
              <a:t>with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learned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psychological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illnesses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less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likely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to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receive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cancer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screenings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E0EA5435-4579-939E-1414-68B7FE43274C}"/>
              </a:ext>
            </a:extLst>
          </p:cNvPr>
          <p:cNvSpPr txBox="1"/>
          <p:nvPr/>
        </p:nvSpPr>
        <p:spPr>
          <a:xfrm>
            <a:off x="448070" y="5194066"/>
            <a:ext cx="100404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Consequences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are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underdiagnosis</a:t>
            </a:r>
            <a:r>
              <a:rPr lang="de-DE" sz="2000" dirty="0">
                <a:solidFill>
                  <a:srgbClr val="000000"/>
                </a:solidFill>
              </a:rPr>
              <a:t> and </a:t>
            </a:r>
            <a:r>
              <a:rPr lang="de-DE" sz="2000" dirty="0" err="1">
                <a:solidFill>
                  <a:srgbClr val="000000"/>
                </a:solidFill>
              </a:rPr>
              <a:t>undertreatment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physical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illnesses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94BC3C8-98BC-C7D6-0409-9EFB9297ECB8}"/>
              </a:ext>
            </a:extLst>
          </p:cNvPr>
          <p:cNvSpPr txBox="1"/>
          <p:nvPr/>
        </p:nvSpPr>
        <p:spPr>
          <a:xfrm>
            <a:off x="448070" y="5898360"/>
            <a:ext cx="610759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000000"/>
                </a:solidFill>
              </a:rPr>
              <a:t>Misdiagnosis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persists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for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years</a:t>
            </a:r>
            <a:endParaRPr lang="de-DE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8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1100</Words>
  <Application>Microsoft Office PowerPoint</Application>
  <PresentationFormat>Breitbild</PresentationFormat>
  <Paragraphs>153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6" baseType="lpstr">
      <vt:lpstr>Arial</vt:lpstr>
      <vt:lpstr>Calibri</vt:lpstr>
      <vt:lpstr>Trebuchet MS</vt:lpstr>
      <vt:lpstr>Berlin</vt:lpstr>
      <vt:lpstr>Epistemic Injustice in Psychiatry -     Notes towards normative discontinuity and the  possibilities of normative reconfiguration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Warum die Wissenschaft  nicht auf Philosophie verzichten kann  –  und umgekehrt</dc:title>
  <dc:creator>Alexandra Osburg</dc:creator>
  <cp:lastModifiedBy>Alexandra Osburg</cp:lastModifiedBy>
  <cp:revision>67</cp:revision>
  <dcterms:created xsi:type="dcterms:W3CDTF">2025-08-22T06:43:58Z</dcterms:created>
  <dcterms:modified xsi:type="dcterms:W3CDTF">2026-01-15T09:11:22Z</dcterms:modified>
</cp:coreProperties>
</file>