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Lst>
  <p:sldIdLst>
    <p:sldId id="256" r:id="rId5"/>
    <p:sldId id="257" r:id="rId6"/>
    <p:sldId id="258"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Lst>
  <p:sldSz cx="12192000" cy="6858000"/>
  <p:notesSz cx="7559675" cy="106918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folie">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714240"/>
            <a:ext cx="10514520" cy="625320"/>
          </a:xfrm>
          <a:prstGeom prst="rect">
            <a:avLst/>
          </a:prstGeom>
          <a:noFill/>
          <a:ln w="0">
            <a:noFill/>
          </a:ln>
        </p:spPr>
        <p:txBody>
          <a:bodyPr lIns="0" tIns="0" rIns="0" bIns="0" anchor="ctr">
            <a:spAutoFit/>
          </a:bodyPr>
          <a:lstStyle/>
          <a:p>
            <a:pPr indent="0" algn="ctr">
              <a:buNone/>
            </a:pPr>
            <a:endParaRPr lang="de-DE" sz="4400" b="0" u="none" strike="noStrike">
              <a:solidFill>
                <a:srgbClr val="000000"/>
              </a:solidFill>
              <a:effectLst/>
              <a:uFillTx/>
              <a:latin typeface="Arial"/>
            </a:endParaRPr>
          </a:p>
        </p:txBody>
      </p:sp>
      <p:sp>
        <p:nvSpPr>
          <p:cNvPr id="8" name="PlaceHolder 2"/>
          <p:cNvSpPr>
            <a:spLocks noGrp="1"/>
          </p:cNvSpPr>
          <p:nvPr>
            <p:ph/>
          </p:nvPr>
        </p:nvSpPr>
        <p:spPr>
          <a:xfrm>
            <a:off x="838080" y="1825560"/>
            <a:ext cx="10514520" cy="4350240"/>
          </a:xfrm>
          <a:prstGeom prst="rect">
            <a:avLst/>
          </a:prstGeom>
          <a:noFill/>
          <a:ln w="0">
            <a:noFill/>
          </a:ln>
        </p:spPr>
        <p:txBody>
          <a:bodyPr lIns="0" tIns="0" rIns="0" bIns="0" anchor="t">
            <a:normAutofit/>
          </a:bodyPr>
          <a:lstStyle/>
          <a:p>
            <a:pPr indent="0">
              <a:spcBef>
                <a:spcPts val="1417"/>
              </a:spcBef>
              <a:buNone/>
            </a:pPr>
            <a:endParaRPr lang="de-DE" sz="3200" b="0" u="none" strike="noStrike">
              <a:solidFill>
                <a:srgbClr val="000000"/>
              </a:solidFill>
              <a:effectLst/>
              <a:uFillTx/>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20F9807F-934C-4901-929F-9B0BA99100D0}" type="slidenum">
              <a:t>‹Nr.›</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vertikaler Tex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714240"/>
            <a:ext cx="10514520" cy="625320"/>
          </a:xfrm>
          <a:prstGeom prst="rect">
            <a:avLst/>
          </a:prstGeom>
          <a:noFill/>
          <a:ln w="0">
            <a:noFill/>
          </a:ln>
        </p:spPr>
        <p:txBody>
          <a:bodyPr lIns="0" tIns="0" rIns="0" bIns="0" anchor="ctr">
            <a:spAutoFit/>
          </a:bodyPr>
          <a:lstStyle/>
          <a:p>
            <a:pPr indent="0" algn="ctr">
              <a:buNone/>
            </a:pPr>
            <a:endParaRPr lang="de-DE" sz="4400" b="0" u="none" strike="noStrike">
              <a:solidFill>
                <a:srgbClr val="000000"/>
              </a:solidFill>
              <a:effectLst/>
              <a:uFillTx/>
              <a:latin typeface="Arial"/>
            </a:endParaRPr>
          </a:p>
        </p:txBody>
      </p:sp>
      <p:sp>
        <p:nvSpPr>
          <p:cNvPr id="15" name="PlaceHolder 2"/>
          <p:cNvSpPr>
            <a:spLocks noGrp="1"/>
          </p:cNvSpPr>
          <p:nvPr>
            <p:ph/>
          </p:nvPr>
        </p:nvSpPr>
        <p:spPr>
          <a:xfrm>
            <a:off x="838080" y="1825560"/>
            <a:ext cx="10514520" cy="4350240"/>
          </a:xfrm>
          <a:prstGeom prst="rect">
            <a:avLst/>
          </a:prstGeom>
          <a:noFill/>
          <a:ln w="0">
            <a:noFill/>
          </a:ln>
        </p:spPr>
        <p:txBody>
          <a:bodyPr lIns="0" tIns="0" rIns="0" bIns="0" anchor="t">
            <a:normAutofit/>
          </a:bodyPr>
          <a:lstStyle/>
          <a:p>
            <a:pPr indent="0">
              <a:spcBef>
                <a:spcPts val="1417"/>
              </a:spcBef>
              <a:buNone/>
            </a:pPr>
            <a:endParaRPr lang="de-DE" sz="3200" b="0" u="none" strike="noStrike">
              <a:solidFill>
                <a:srgbClr val="000000"/>
              </a:solidFill>
              <a:effectLst/>
              <a:uFillTx/>
              <a:latin typeface="Arial"/>
            </a:endParaRPr>
          </a:p>
        </p:txBody>
      </p:sp>
      <p:sp>
        <p:nvSpPr>
          <p:cNvPr id="4" name="PlaceHolder 3"/>
          <p:cNvSpPr>
            <a:spLocks noGrp="1"/>
          </p:cNvSpPr>
          <p:nvPr>
            <p:ph type="ftr" idx="4"/>
          </p:nvPr>
        </p:nvSpPr>
        <p:spPr/>
        <p:txBody>
          <a:bodyPr/>
          <a:lstStyle/>
          <a:p>
            <a:r>
              <a:t>Footer</a:t>
            </a:r>
          </a:p>
        </p:txBody>
      </p:sp>
      <p:sp>
        <p:nvSpPr>
          <p:cNvPr id="5" name="PlaceHolder 4"/>
          <p:cNvSpPr>
            <a:spLocks noGrp="1"/>
          </p:cNvSpPr>
          <p:nvPr>
            <p:ph type="sldNum" idx="5"/>
          </p:nvPr>
        </p:nvSpPr>
        <p:spPr/>
        <p:txBody>
          <a:bodyPr/>
          <a:lstStyle/>
          <a:p>
            <a:fld id="{D85F238C-AE98-4423-9DAD-2262FE468F7E}" type="slidenum">
              <a:t>‹Nr.›</a:t>
            </a:fld>
            <a:endParaRPr/>
          </a:p>
        </p:txBody>
      </p:sp>
      <p:sp>
        <p:nvSpPr>
          <p:cNvPr id="6" name="PlaceHolder 5"/>
          <p:cNvSpPr>
            <a:spLocks noGrp="1"/>
          </p:cNvSpPr>
          <p:nvPr>
            <p:ph type="dt" idx="6"/>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Vertikaler Titel und Text">
    <p:spTree>
      <p:nvGrpSpPr>
        <p:cNvPr id="1" name=""/>
        <p:cNvGrpSpPr/>
        <p:nvPr/>
      </p:nvGrpSpPr>
      <p:grpSpPr>
        <a:xfrm>
          <a:off x="0" y="0"/>
          <a:ext cx="0" cy="0"/>
          <a:chOff x="0" y="0"/>
          <a:chExt cx="0" cy="0"/>
        </a:xfrm>
      </p:grpSpPr>
      <p:sp>
        <p:nvSpPr>
          <p:cNvPr id="21" name="PlaceHolder 1"/>
          <p:cNvSpPr>
            <a:spLocks noGrp="1"/>
          </p:cNvSpPr>
          <p:nvPr>
            <p:ph type="title"/>
          </p:nvPr>
        </p:nvSpPr>
        <p:spPr>
          <a:xfrm>
            <a:off x="838080" y="714240"/>
            <a:ext cx="10514520" cy="625320"/>
          </a:xfrm>
          <a:prstGeom prst="rect">
            <a:avLst/>
          </a:prstGeom>
          <a:noFill/>
          <a:ln w="0">
            <a:noFill/>
          </a:ln>
        </p:spPr>
        <p:txBody>
          <a:bodyPr lIns="0" tIns="0" rIns="0" bIns="0" anchor="ctr">
            <a:spAutoFit/>
          </a:bodyPr>
          <a:lstStyle/>
          <a:p>
            <a:pPr indent="0" algn="ctr">
              <a:buNone/>
            </a:pPr>
            <a:endParaRPr lang="de-DE" sz="4400" b="0" u="none" strike="noStrike">
              <a:solidFill>
                <a:srgbClr val="000000"/>
              </a:solidFill>
              <a:effectLst/>
              <a:uFillTx/>
              <a:latin typeface="Arial"/>
            </a:endParaRPr>
          </a:p>
        </p:txBody>
      </p:sp>
      <p:sp>
        <p:nvSpPr>
          <p:cNvPr id="22" name="PlaceHolder 2"/>
          <p:cNvSpPr>
            <a:spLocks noGrp="1"/>
          </p:cNvSpPr>
          <p:nvPr>
            <p:ph/>
          </p:nvPr>
        </p:nvSpPr>
        <p:spPr>
          <a:xfrm>
            <a:off x="838080" y="1825560"/>
            <a:ext cx="10514520" cy="4350240"/>
          </a:xfrm>
          <a:prstGeom prst="rect">
            <a:avLst/>
          </a:prstGeom>
          <a:noFill/>
          <a:ln w="0">
            <a:noFill/>
          </a:ln>
        </p:spPr>
        <p:txBody>
          <a:bodyPr lIns="0" tIns="0" rIns="0" bIns="0" anchor="t">
            <a:normAutofit/>
          </a:bodyPr>
          <a:lstStyle/>
          <a:p>
            <a:pPr indent="0">
              <a:spcBef>
                <a:spcPts val="1417"/>
              </a:spcBef>
              <a:buNone/>
            </a:pPr>
            <a:endParaRPr lang="de-DE" sz="3200" b="0" u="none" strike="noStrike">
              <a:solidFill>
                <a:srgbClr val="000000"/>
              </a:solidFill>
              <a:effectLst/>
              <a:uFillTx/>
              <a:latin typeface="Arial"/>
            </a:endParaRPr>
          </a:p>
        </p:txBody>
      </p:sp>
      <p:sp>
        <p:nvSpPr>
          <p:cNvPr id="4" name="PlaceHolder 3"/>
          <p:cNvSpPr>
            <a:spLocks noGrp="1"/>
          </p:cNvSpPr>
          <p:nvPr>
            <p:ph type="ftr" idx="7"/>
          </p:nvPr>
        </p:nvSpPr>
        <p:spPr/>
        <p:txBody>
          <a:bodyPr/>
          <a:lstStyle/>
          <a:p>
            <a:r>
              <a:t>Footer</a:t>
            </a:r>
          </a:p>
        </p:txBody>
      </p:sp>
      <p:sp>
        <p:nvSpPr>
          <p:cNvPr id="5" name="PlaceHolder 4"/>
          <p:cNvSpPr>
            <a:spLocks noGrp="1"/>
          </p:cNvSpPr>
          <p:nvPr>
            <p:ph type="sldNum" idx="8"/>
          </p:nvPr>
        </p:nvSpPr>
        <p:spPr/>
        <p:txBody>
          <a:bodyPr/>
          <a:lstStyle/>
          <a:p>
            <a:fld id="{970DD417-152C-4876-B16A-0FEC7B2FB887}" type="slidenum">
              <a:t>‹Nr.›</a:t>
            </a:fld>
            <a:endParaRPr/>
          </a:p>
        </p:txBody>
      </p:sp>
      <p:sp>
        <p:nvSpPr>
          <p:cNvPr id="6" name="PlaceHolder 5"/>
          <p:cNvSpPr>
            <a:spLocks noGrp="1"/>
          </p:cNvSpPr>
          <p:nvPr>
            <p:ph type="dt" idx="9"/>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FFFFFF"/>
        </a:solidFill>
        <a:effectLst/>
      </p:bgPr>
    </p:bg>
    <p:spTree>
      <p:nvGrpSpPr>
        <p:cNvPr id="1" name=""/>
        <p:cNvGrpSpPr/>
        <p:nvPr/>
      </p:nvGrpSpPr>
      <p:grpSpPr>
        <a:xfrm>
          <a:off x="0" y="0"/>
          <a:ext cx="0" cy="0"/>
          <a:chOff x="0" y="0"/>
          <a:chExt cx="0" cy="0"/>
        </a:xfrm>
      </p:grpSpPr>
      <p:sp>
        <p:nvSpPr>
          <p:cNvPr id="23" name="PlaceHolder 1"/>
          <p:cNvSpPr>
            <a:spLocks noGrp="1"/>
          </p:cNvSpPr>
          <p:nvPr>
            <p:ph type="title"/>
          </p:nvPr>
        </p:nvSpPr>
        <p:spPr>
          <a:xfrm>
            <a:off x="838080" y="889560"/>
            <a:ext cx="10514520" cy="274680"/>
          </a:xfrm>
          <a:prstGeom prst="rect">
            <a:avLst/>
          </a:prstGeom>
          <a:noFill/>
          <a:ln w="0">
            <a:noFill/>
          </a:ln>
        </p:spPr>
        <p:txBody>
          <a:bodyPr lIns="0" tIns="0" rIns="0" bIns="0" anchor="ctr">
            <a:spAutoFit/>
          </a:bodyPr>
          <a:lstStyle/>
          <a:p>
            <a:pPr indent="0">
              <a:buNone/>
            </a:pPr>
            <a:r>
              <a:rPr lang="de-DE" sz="1800" b="0" u="none" strike="noStrike">
                <a:solidFill>
                  <a:srgbClr val="000000"/>
                </a:solidFill>
                <a:effectLst/>
                <a:uFillTx/>
                <a:latin typeface="Arial"/>
              </a:rPr>
              <a:t>Format des Titeltextes durch Klicken bearbeiten</a:t>
            </a:r>
          </a:p>
        </p:txBody>
      </p:sp>
      <p:sp>
        <p:nvSpPr>
          <p:cNvPr id="24" name="PlaceHolder 2"/>
          <p:cNvSpPr>
            <a:spLocks noGrp="1"/>
          </p:cNvSpPr>
          <p:nvPr>
            <p:ph type="body"/>
          </p:nvPr>
        </p:nvSpPr>
        <p:spPr>
          <a:xfrm>
            <a:off x="838080" y="1825560"/>
            <a:ext cx="10514520" cy="43502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25" name="PlaceHolder 3"/>
          <p:cNvSpPr>
            <a:spLocks noGrp="1"/>
          </p:cNvSpPr>
          <p:nvPr>
            <p:ph type="ftr" idx="10"/>
          </p:nvPr>
        </p:nvSpPr>
        <p:spPr>
          <a:xfrm>
            <a:off x="4038480" y="6356520"/>
            <a:ext cx="4113720" cy="3639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u="none" strike="noStrike">
                <a:solidFill>
                  <a:srgbClr val="000000"/>
                </a:solidFill>
                <a:effectLst/>
                <a:uFillTx/>
                <a:latin typeface="Times New Roman"/>
              </a:defRPr>
            </a:lvl1pPr>
          </a:lstStyle>
          <a:p>
            <a:pPr indent="0" algn="ctr">
              <a:lnSpc>
                <a:spcPct val="100000"/>
              </a:lnSpc>
              <a:buNone/>
              <a:tabLst>
                <a:tab pos="0" algn="l"/>
              </a:tabLst>
            </a:pPr>
            <a:r>
              <a:rPr lang="de-DE" sz="1400" b="0" u="none" strike="noStrike">
                <a:solidFill>
                  <a:srgbClr val="000000"/>
                </a:solidFill>
                <a:effectLst/>
                <a:uFillTx/>
                <a:latin typeface="Times New Roman"/>
              </a:rPr>
              <a:t>&lt;Fußzeile&gt;</a:t>
            </a:r>
          </a:p>
        </p:txBody>
      </p:sp>
      <p:sp>
        <p:nvSpPr>
          <p:cNvPr id="26" name="PlaceHolder 4"/>
          <p:cNvSpPr>
            <a:spLocks noGrp="1"/>
          </p:cNvSpPr>
          <p:nvPr>
            <p:ph type="sldNum" idx="11"/>
          </p:nvPr>
        </p:nvSpPr>
        <p:spPr>
          <a:xfrm>
            <a:off x="8610480" y="6356520"/>
            <a:ext cx="2742120" cy="3639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82000"/>
                  </a:schemeClr>
                </a:solidFill>
                <a:effectLst/>
                <a:uFillTx/>
                <a:latin typeface="Aptos"/>
              </a:defRPr>
            </a:lvl1pPr>
          </a:lstStyle>
          <a:p>
            <a:pPr indent="0" algn="r" defTabSz="914400">
              <a:lnSpc>
                <a:spcPct val="100000"/>
              </a:lnSpc>
              <a:buNone/>
              <a:tabLst>
                <a:tab pos="0" algn="l"/>
              </a:tabLst>
            </a:pPr>
            <a:fld id="{4123875B-A546-4AEC-8916-52CC147C73C2}" type="slidenum">
              <a:rPr lang="de-DE" sz="1200" b="0" u="none" strike="noStrike">
                <a:solidFill>
                  <a:schemeClr val="dk1">
                    <a:tint val="82000"/>
                  </a:schemeClr>
                </a:solidFill>
                <a:effectLst/>
                <a:uFillTx/>
                <a:latin typeface="Aptos"/>
              </a:rPr>
              <a:t>‹Nr.›</a:t>
            </a:fld>
            <a:endParaRPr lang="de-DE" sz="1200" b="0" u="none" strike="noStrike">
              <a:solidFill>
                <a:srgbClr val="000000"/>
              </a:solidFill>
              <a:effectLst/>
              <a:uFillTx/>
              <a:latin typeface="Times New Roman"/>
            </a:endParaRPr>
          </a:p>
        </p:txBody>
      </p:sp>
      <p:sp>
        <p:nvSpPr>
          <p:cNvPr id="27" name="PlaceHolder 5"/>
          <p:cNvSpPr>
            <a:spLocks noGrp="1"/>
          </p:cNvSpPr>
          <p:nvPr>
            <p:ph type="dt" idx="12"/>
          </p:nvPr>
        </p:nvSpPr>
        <p:spPr>
          <a:xfrm>
            <a:off x="838080" y="6356520"/>
            <a:ext cx="2742120" cy="363960"/>
          </a:xfrm>
          <a:prstGeom prst="rect">
            <a:avLst/>
          </a:prstGeom>
          <a:noFill/>
          <a:ln w="0">
            <a:noFill/>
          </a:ln>
        </p:spPr>
        <p:txBody>
          <a:bodyPr lIns="91440" tIns="45720" rIns="91440" bIns="45720" anchor="ctr">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&lt;Datum/Uhrzeit&gt;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reserve="1">
  <p:cSld name="Titel und Inhalt">
    <p:bg>
      <p:bgPr>
        <a:solidFill>
          <a:srgbClr val="FFFFFF"/>
        </a:solidFill>
        <a:effectLst/>
      </p:bgPr>
    </p:bg>
    <p:spTree>
      <p:nvGrpSpPr>
        <p:cNvPr id="1" name=""/>
        <p:cNvGrpSpPr/>
        <p:nvPr/>
      </p:nvGrpSpPr>
      <p:grpSpPr>
        <a:xfrm>
          <a:off x="0" y="0"/>
          <a:ext cx="0" cy="0"/>
          <a:chOff x="0" y="0"/>
          <a:chExt cx="0" cy="0"/>
        </a:xfrm>
      </p:grpSpPr>
      <p:sp>
        <p:nvSpPr>
          <p:cNvPr id="28" name="PlaceHolder 1"/>
          <p:cNvSpPr>
            <a:spLocks noGrp="1"/>
          </p:cNvSpPr>
          <p:nvPr>
            <p:ph type="title"/>
          </p:nvPr>
        </p:nvSpPr>
        <p:spPr>
          <a:xfrm>
            <a:off x="838080" y="889560"/>
            <a:ext cx="10514520" cy="274680"/>
          </a:xfrm>
          <a:prstGeom prst="rect">
            <a:avLst/>
          </a:prstGeom>
          <a:noFill/>
          <a:ln w="0">
            <a:noFill/>
          </a:ln>
        </p:spPr>
        <p:txBody>
          <a:bodyPr lIns="0" tIns="0" rIns="0" bIns="0" anchor="ctr">
            <a:spAutoFit/>
          </a:bodyPr>
          <a:lstStyle/>
          <a:p>
            <a:pPr indent="0">
              <a:buNone/>
            </a:pPr>
            <a:r>
              <a:rPr lang="de-DE" sz="1800" b="0" u="none" strike="noStrike">
                <a:solidFill>
                  <a:srgbClr val="000000"/>
                </a:solidFill>
                <a:effectLst/>
                <a:uFillTx/>
                <a:latin typeface="Arial"/>
              </a:rPr>
              <a:t>Format des Titeltextes durch Klicken bearbeiten</a:t>
            </a:r>
          </a:p>
        </p:txBody>
      </p:sp>
      <p:sp>
        <p:nvSpPr>
          <p:cNvPr id="29" name="PlaceHolder 2"/>
          <p:cNvSpPr>
            <a:spLocks noGrp="1"/>
          </p:cNvSpPr>
          <p:nvPr>
            <p:ph type="body"/>
          </p:nvPr>
        </p:nvSpPr>
        <p:spPr>
          <a:xfrm>
            <a:off x="838080" y="1825560"/>
            <a:ext cx="10514520" cy="43502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30" name="PlaceHolder 3"/>
          <p:cNvSpPr>
            <a:spLocks noGrp="1"/>
          </p:cNvSpPr>
          <p:nvPr>
            <p:ph type="ftr" idx="13"/>
          </p:nvPr>
        </p:nvSpPr>
        <p:spPr>
          <a:xfrm>
            <a:off x="4038480" y="6356520"/>
            <a:ext cx="4113720" cy="3639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u="none" strike="noStrike">
                <a:solidFill>
                  <a:srgbClr val="000000"/>
                </a:solidFill>
                <a:effectLst/>
                <a:uFillTx/>
                <a:latin typeface="Times New Roman"/>
              </a:defRPr>
            </a:lvl1pPr>
          </a:lstStyle>
          <a:p>
            <a:pPr indent="0" algn="ctr">
              <a:lnSpc>
                <a:spcPct val="100000"/>
              </a:lnSpc>
              <a:buNone/>
              <a:tabLst>
                <a:tab pos="0" algn="l"/>
              </a:tabLst>
            </a:pPr>
            <a:r>
              <a:rPr lang="de-DE" sz="1400" b="0" u="none" strike="noStrike">
                <a:solidFill>
                  <a:srgbClr val="000000"/>
                </a:solidFill>
                <a:effectLst/>
                <a:uFillTx/>
                <a:latin typeface="Times New Roman"/>
              </a:rPr>
              <a:t>&lt;Fußzeile&gt;</a:t>
            </a:r>
          </a:p>
        </p:txBody>
      </p:sp>
      <p:sp>
        <p:nvSpPr>
          <p:cNvPr id="31" name="PlaceHolder 4"/>
          <p:cNvSpPr>
            <a:spLocks noGrp="1"/>
          </p:cNvSpPr>
          <p:nvPr>
            <p:ph type="sldNum" idx="14"/>
          </p:nvPr>
        </p:nvSpPr>
        <p:spPr>
          <a:xfrm>
            <a:off x="8610480" y="6356520"/>
            <a:ext cx="2742120" cy="3639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82000"/>
                  </a:schemeClr>
                </a:solidFill>
                <a:effectLst/>
                <a:uFillTx/>
                <a:latin typeface="Aptos"/>
              </a:defRPr>
            </a:lvl1pPr>
          </a:lstStyle>
          <a:p>
            <a:pPr indent="0" algn="r" defTabSz="914400">
              <a:lnSpc>
                <a:spcPct val="100000"/>
              </a:lnSpc>
              <a:buNone/>
              <a:tabLst>
                <a:tab pos="0" algn="l"/>
              </a:tabLst>
            </a:pPr>
            <a:fld id="{AEEAB68A-2624-4F0F-9841-AF7B074AA17C}" type="slidenum">
              <a:rPr lang="de-DE" sz="1200" b="0" u="none" strike="noStrike">
                <a:solidFill>
                  <a:schemeClr val="dk1">
                    <a:tint val="82000"/>
                  </a:schemeClr>
                </a:solidFill>
                <a:effectLst/>
                <a:uFillTx/>
                <a:latin typeface="Aptos"/>
              </a:rPr>
              <a:t>‹Nr.›</a:t>
            </a:fld>
            <a:endParaRPr lang="de-DE" sz="1200" b="0" u="none" strike="noStrike">
              <a:solidFill>
                <a:srgbClr val="000000"/>
              </a:solidFill>
              <a:effectLst/>
              <a:uFillTx/>
              <a:latin typeface="Times New Roman"/>
            </a:endParaRPr>
          </a:p>
        </p:txBody>
      </p:sp>
      <p:sp>
        <p:nvSpPr>
          <p:cNvPr id="32" name="PlaceHolder 5"/>
          <p:cNvSpPr>
            <a:spLocks noGrp="1"/>
          </p:cNvSpPr>
          <p:nvPr>
            <p:ph type="dt" idx="15"/>
          </p:nvPr>
        </p:nvSpPr>
        <p:spPr>
          <a:xfrm>
            <a:off x="838080" y="6356520"/>
            <a:ext cx="2742120" cy="363960"/>
          </a:xfrm>
          <a:prstGeom prst="rect">
            <a:avLst/>
          </a:prstGeom>
          <a:noFill/>
          <a:ln w="0">
            <a:noFill/>
          </a:ln>
        </p:spPr>
        <p:txBody>
          <a:bodyPr lIns="91440" tIns="45720" rIns="91440" bIns="45720" anchor="ctr">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&lt;Datum/Uhrzeit&gt;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Standard">
    <p:bg>
      <p:bgPr>
        <a:solidFill>
          <a:srgbClr val="FFFFFF"/>
        </a:solidFill>
        <a:effectLst/>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838080" y="889560"/>
            <a:ext cx="10514520" cy="274680"/>
          </a:xfrm>
          <a:prstGeom prst="rect">
            <a:avLst/>
          </a:prstGeom>
          <a:noFill/>
          <a:ln w="0">
            <a:noFill/>
          </a:ln>
        </p:spPr>
        <p:txBody>
          <a:bodyPr lIns="0" tIns="0" rIns="0" bIns="0" anchor="ctr">
            <a:spAutoFit/>
          </a:bodyPr>
          <a:lstStyle/>
          <a:p>
            <a:pPr indent="0">
              <a:buNone/>
            </a:pPr>
            <a:r>
              <a:rPr lang="de-DE" sz="1800" b="0" u="none" strike="noStrike">
                <a:solidFill>
                  <a:srgbClr val="000000"/>
                </a:solidFill>
                <a:effectLst/>
                <a:uFillTx/>
                <a:latin typeface="Arial"/>
              </a:rPr>
              <a:t>Format des Titeltextes durch Klicken bearbeiten</a:t>
            </a:r>
          </a:p>
        </p:txBody>
      </p:sp>
      <p:sp>
        <p:nvSpPr>
          <p:cNvPr id="34" name="PlaceHolder 2"/>
          <p:cNvSpPr>
            <a:spLocks noGrp="1"/>
          </p:cNvSpPr>
          <p:nvPr>
            <p:ph type="body"/>
          </p:nvPr>
        </p:nvSpPr>
        <p:spPr>
          <a:xfrm>
            <a:off x="838080" y="1825560"/>
            <a:ext cx="10514520" cy="43502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35" name="PlaceHolder 3"/>
          <p:cNvSpPr>
            <a:spLocks noGrp="1"/>
          </p:cNvSpPr>
          <p:nvPr>
            <p:ph type="ftr" idx="16"/>
          </p:nvPr>
        </p:nvSpPr>
        <p:spPr>
          <a:xfrm>
            <a:off x="4038480" y="6356520"/>
            <a:ext cx="4113720" cy="3639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u="none" strike="noStrike">
                <a:solidFill>
                  <a:srgbClr val="000000"/>
                </a:solidFill>
                <a:effectLst/>
                <a:uFillTx/>
                <a:latin typeface="Times New Roman"/>
              </a:defRPr>
            </a:lvl1pPr>
          </a:lstStyle>
          <a:p>
            <a:pPr indent="0" algn="ctr">
              <a:lnSpc>
                <a:spcPct val="100000"/>
              </a:lnSpc>
              <a:buNone/>
              <a:tabLst>
                <a:tab pos="0" algn="l"/>
              </a:tabLst>
            </a:pPr>
            <a:r>
              <a:rPr lang="de-DE" sz="1400" b="0" u="none" strike="noStrike">
                <a:solidFill>
                  <a:srgbClr val="000000"/>
                </a:solidFill>
                <a:effectLst/>
                <a:uFillTx/>
                <a:latin typeface="Times New Roman"/>
              </a:rPr>
              <a:t>&lt;Fußzeile&gt;</a:t>
            </a:r>
          </a:p>
        </p:txBody>
      </p:sp>
      <p:sp>
        <p:nvSpPr>
          <p:cNvPr id="36" name="PlaceHolder 4"/>
          <p:cNvSpPr>
            <a:spLocks noGrp="1"/>
          </p:cNvSpPr>
          <p:nvPr>
            <p:ph type="sldNum" idx="17"/>
          </p:nvPr>
        </p:nvSpPr>
        <p:spPr>
          <a:xfrm>
            <a:off x="8610480" y="6356520"/>
            <a:ext cx="2742120" cy="3639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82000"/>
                  </a:schemeClr>
                </a:solidFill>
                <a:effectLst/>
                <a:uFillTx/>
                <a:latin typeface="Aptos"/>
              </a:defRPr>
            </a:lvl1pPr>
          </a:lstStyle>
          <a:p>
            <a:pPr indent="0" algn="r" defTabSz="914400">
              <a:lnSpc>
                <a:spcPct val="100000"/>
              </a:lnSpc>
              <a:buNone/>
              <a:tabLst>
                <a:tab pos="0" algn="l"/>
              </a:tabLst>
            </a:pPr>
            <a:fld id="{B8E1B553-0515-4169-B591-852E7197F016}" type="slidenum">
              <a:rPr lang="de-DE" sz="1200" b="0" u="none" strike="noStrike">
                <a:solidFill>
                  <a:schemeClr val="dk1">
                    <a:tint val="82000"/>
                  </a:schemeClr>
                </a:solidFill>
                <a:effectLst/>
                <a:uFillTx/>
                <a:latin typeface="Aptos"/>
              </a:rPr>
              <a:t>‹Nr.›</a:t>
            </a:fld>
            <a:endParaRPr lang="de-DE" sz="1200" b="0" u="none" strike="noStrike">
              <a:solidFill>
                <a:srgbClr val="000000"/>
              </a:solidFill>
              <a:effectLst/>
              <a:uFillTx/>
              <a:latin typeface="Times New Roman"/>
            </a:endParaRPr>
          </a:p>
        </p:txBody>
      </p:sp>
      <p:sp>
        <p:nvSpPr>
          <p:cNvPr id="37" name="PlaceHolder 5"/>
          <p:cNvSpPr>
            <a:spLocks noGrp="1"/>
          </p:cNvSpPr>
          <p:nvPr>
            <p:ph type="dt" idx="18"/>
          </p:nvPr>
        </p:nvSpPr>
        <p:spPr>
          <a:xfrm>
            <a:off x="838080" y="6356520"/>
            <a:ext cx="2742120" cy="363960"/>
          </a:xfrm>
          <a:prstGeom prst="rect">
            <a:avLst/>
          </a:prstGeom>
          <a:noFill/>
          <a:ln w="0">
            <a:noFill/>
          </a:ln>
        </p:spPr>
        <p:txBody>
          <a:bodyPr lIns="91440" tIns="45720" rIns="91440" bIns="45720" anchor="ctr">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&lt;Datum/Uhrzeit&gt;</a:t>
            </a: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838080" y="889560"/>
            <a:ext cx="10514520" cy="274680"/>
          </a:xfrm>
          <a:prstGeom prst="rect">
            <a:avLst/>
          </a:prstGeom>
          <a:noFill/>
          <a:ln w="0">
            <a:noFill/>
          </a:ln>
        </p:spPr>
        <p:txBody>
          <a:bodyPr lIns="0" tIns="0" rIns="0" bIns="0" anchor="ctr">
            <a:spAutoFit/>
          </a:bodyPr>
          <a:lstStyle/>
          <a:p>
            <a:pPr indent="0">
              <a:buNone/>
            </a:pPr>
            <a:r>
              <a:rPr lang="de-DE" sz="1800" b="0" u="none" strike="noStrike">
                <a:solidFill>
                  <a:srgbClr val="000000"/>
                </a:solidFill>
                <a:effectLst/>
                <a:uFillTx/>
                <a:latin typeface="Arial"/>
              </a:rPr>
              <a:t>Format des Titeltextes durch Klicken bearbeiten</a:t>
            </a:r>
          </a:p>
        </p:txBody>
      </p:sp>
      <p:sp>
        <p:nvSpPr>
          <p:cNvPr id="3" name="PlaceHolder 2"/>
          <p:cNvSpPr>
            <a:spLocks noGrp="1"/>
          </p:cNvSpPr>
          <p:nvPr>
            <p:ph type="body"/>
          </p:nvPr>
        </p:nvSpPr>
        <p:spPr>
          <a:xfrm>
            <a:off x="838080" y="1825560"/>
            <a:ext cx="10514520" cy="43502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4" name="PlaceHolder 3"/>
          <p:cNvSpPr>
            <a:spLocks noGrp="1"/>
          </p:cNvSpPr>
          <p:nvPr>
            <p:ph type="ftr" idx="1"/>
          </p:nvPr>
        </p:nvSpPr>
        <p:spPr>
          <a:xfrm>
            <a:off x="4038480" y="6356520"/>
            <a:ext cx="4113720" cy="3639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u="none" strike="noStrike">
                <a:solidFill>
                  <a:srgbClr val="000000"/>
                </a:solidFill>
                <a:effectLst/>
                <a:uFillTx/>
                <a:latin typeface="Times New Roman"/>
              </a:defRPr>
            </a:lvl1pPr>
          </a:lstStyle>
          <a:p>
            <a:pPr indent="0" algn="ctr">
              <a:lnSpc>
                <a:spcPct val="100000"/>
              </a:lnSpc>
              <a:buNone/>
              <a:tabLst>
                <a:tab pos="0" algn="l"/>
              </a:tabLst>
            </a:pPr>
            <a:r>
              <a:rPr lang="de-DE" sz="1400" b="0" u="none" strike="noStrike">
                <a:solidFill>
                  <a:srgbClr val="000000"/>
                </a:solidFill>
                <a:effectLst/>
                <a:uFillTx/>
                <a:latin typeface="Times New Roman"/>
              </a:rPr>
              <a:t>&lt;Fußzeile&gt;</a:t>
            </a:r>
          </a:p>
        </p:txBody>
      </p:sp>
      <p:sp>
        <p:nvSpPr>
          <p:cNvPr id="5" name="PlaceHolder 4"/>
          <p:cNvSpPr>
            <a:spLocks noGrp="1"/>
          </p:cNvSpPr>
          <p:nvPr>
            <p:ph type="sldNum" idx="2"/>
          </p:nvPr>
        </p:nvSpPr>
        <p:spPr>
          <a:xfrm>
            <a:off x="8610480" y="6356520"/>
            <a:ext cx="2742120" cy="3639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82000"/>
                  </a:schemeClr>
                </a:solidFill>
                <a:effectLst/>
                <a:uFillTx/>
                <a:latin typeface="Aptos"/>
              </a:defRPr>
            </a:lvl1pPr>
          </a:lstStyle>
          <a:p>
            <a:pPr indent="0" algn="r" defTabSz="914400">
              <a:lnSpc>
                <a:spcPct val="100000"/>
              </a:lnSpc>
              <a:buNone/>
              <a:tabLst>
                <a:tab pos="0" algn="l"/>
              </a:tabLst>
            </a:pPr>
            <a:fld id="{54FE5DE8-C15F-4ACC-9C25-23E0816EBD0C}" type="slidenum">
              <a:rPr lang="de-DE" sz="1200" b="0" u="none" strike="noStrike">
                <a:solidFill>
                  <a:schemeClr val="dk1">
                    <a:tint val="82000"/>
                  </a:schemeClr>
                </a:solidFill>
                <a:effectLst/>
                <a:uFillTx/>
                <a:latin typeface="Aptos"/>
              </a:rPr>
              <a:t>‹Nr.›</a:t>
            </a:fld>
            <a:endParaRPr lang="de-DE" sz="1200" b="0" u="none" strike="noStrike">
              <a:solidFill>
                <a:srgbClr val="000000"/>
              </a:solidFill>
              <a:effectLst/>
              <a:uFillTx/>
              <a:latin typeface="Times New Roman"/>
            </a:endParaRPr>
          </a:p>
        </p:txBody>
      </p:sp>
      <p:sp>
        <p:nvSpPr>
          <p:cNvPr id="6" name="PlaceHolder 5"/>
          <p:cNvSpPr>
            <a:spLocks noGrp="1"/>
          </p:cNvSpPr>
          <p:nvPr>
            <p:ph type="dt" idx="3"/>
          </p:nvPr>
        </p:nvSpPr>
        <p:spPr>
          <a:xfrm>
            <a:off x="838080" y="6356520"/>
            <a:ext cx="2742120" cy="363960"/>
          </a:xfrm>
          <a:prstGeom prst="rect">
            <a:avLst/>
          </a:prstGeom>
          <a:noFill/>
          <a:ln w="0">
            <a:noFill/>
          </a:ln>
        </p:spPr>
        <p:txBody>
          <a:bodyPr lIns="91440" tIns="45720" rIns="91440" bIns="45720" anchor="ctr">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&lt;Datum/Uhrzeit&gt;</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889560"/>
            <a:ext cx="10514520" cy="274680"/>
          </a:xfrm>
          <a:prstGeom prst="rect">
            <a:avLst/>
          </a:prstGeom>
          <a:noFill/>
          <a:ln w="0">
            <a:noFill/>
          </a:ln>
        </p:spPr>
        <p:txBody>
          <a:bodyPr lIns="0" tIns="0" rIns="0" bIns="0" anchor="ctr">
            <a:spAutoFit/>
          </a:bodyPr>
          <a:lstStyle/>
          <a:p>
            <a:pPr indent="0">
              <a:buNone/>
            </a:pPr>
            <a:r>
              <a:rPr lang="de-DE" sz="1800" b="0" u="none" strike="noStrike">
                <a:solidFill>
                  <a:srgbClr val="000000"/>
                </a:solidFill>
                <a:effectLst/>
                <a:uFillTx/>
                <a:latin typeface="Arial"/>
              </a:rPr>
              <a:t>Format des Titeltextes durch Klicken bearbeiten</a:t>
            </a:r>
          </a:p>
        </p:txBody>
      </p:sp>
      <p:sp>
        <p:nvSpPr>
          <p:cNvPr id="10" name="PlaceHolder 2"/>
          <p:cNvSpPr>
            <a:spLocks noGrp="1"/>
          </p:cNvSpPr>
          <p:nvPr>
            <p:ph type="body"/>
          </p:nvPr>
        </p:nvSpPr>
        <p:spPr>
          <a:xfrm>
            <a:off x="838080" y="1825560"/>
            <a:ext cx="10514520" cy="4350240"/>
          </a:xfrm>
          <a:prstGeom prst="rect">
            <a:avLst/>
          </a:prstGeom>
          <a:noFill/>
          <a:ln w="0">
            <a:noFill/>
          </a:ln>
        </p:spPr>
        <p:txBody>
          <a:bodyPr vert="eaVert"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11" name="PlaceHolder 3"/>
          <p:cNvSpPr>
            <a:spLocks noGrp="1"/>
          </p:cNvSpPr>
          <p:nvPr>
            <p:ph type="ftr" idx="4"/>
          </p:nvPr>
        </p:nvSpPr>
        <p:spPr>
          <a:xfrm>
            <a:off x="4038480" y="6356520"/>
            <a:ext cx="4113720" cy="3639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u="none" strike="noStrike">
                <a:solidFill>
                  <a:srgbClr val="000000"/>
                </a:solidFill>
                <a:effectLst/>
                <a:uFillTx/>
                <a:latin typeface="Times New Roman"/>
              </a:defRPr>
            </a:lvl1pPr>
          </a:lstStyle>
          <a:p>
            <a:pPr indent="0" algn="ctr">
              <a:lnSpc>
                <a:spcPct val="100000"/>
              </a:lnSpc>
              <a:buNone/>
              <a:tabLst>
                <a:tab pos="0" algn="l"/>
              </a:tabLst>
            </a:pPr>
            <a:r>
              <a:rPr lang="de-DE" sz="1400" b="0" u="none" strike="noStrike">
                <a:solidFill>
                  <a:srgbClr val="000000"/>
                </a:solidFill>
                <a:effectLst/>
                <a:uFillTx/>
                <a:latin typeface="Times New Roman"/>
              </a:rPr>
              <a:t>&lt;Fußzeile&gt;</a:t>
            </a:r>
          </a:p>
        </p:txBody>
      </p:sp>
      <p:sp>
        <p:nvSpPr>
          <p:cNvPr id="12" name="PlaceHolder 4"/>
          <p:cNvSpPr>
            <a:spLocks noGrp="1"/>
          </p:cNvSpPr>
          <p:nvPr>
            <p:ph type="sldNum" idx="5"/>
          </p:nvPr>
        </p:nvSpPr>
        <p:spPr>
          <a:xfrm>
            <a:off x="8610480" y="6356520"/>
            <a:ext cx="2742120" cy="3639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82000"/>
                  </a:schemeClr>
                </a:solidFill>
                <a:effectLst/>
                <a:uFillTx/>
                <a:latin typeface="Aptos"/>
              </a:defRPr>
            </a:lvl1pPr>
          </a:lstStyle>
          <a:p>
            <a:pPr indent="0" algn="r" defTabSz="914400">
              <a:lnSpc>
                <a:spcPct val="100000"/>
              </a:lnSpc>
              <a:buNone/>
              <a:tabLst>
                <a:tab pos="0" algn="l"/>
              </a:tabLst>
            </a:pPr>
            <a:fld id="{825CD509-095E-47B0-A35D-0B65D9D2B533}" type="slidenum">
              <a:rPr lang="de-DE" sz="1200" b="0" u="none" strike="noStrike">
                <a:solidFill>
                  <a:schemeClr val="dk1">
                    <a:tint val="82000"/>
                  </a:schemeClr>
                </a:solidFill>
                <a:effectLst/>
                <a:uFillTx/>
                <a:latin typeface="Aptos"/>
              </a:rPr>
              <a:t>‹Nr.›</a:t>
            </a:fld>
            <a:endParaRPr lang="de-DE" sz="1200" b="0" u="none" strike="noStrike">
              <a:solidFill>
                <a:srgbClr val="000000"/>
              </a:solidFill>
              <a:effectLst/>
              <a:uFillTx/>
              <a:latin typeface="Times New Roman"/>
            </a:endParaRPr>
          </a:p>
        </p:txBody>
      </p:sp>
      <p:sp>
        <p:nvSpPr>
          <p:cNvPr id="13" name="PlaceHolder 5"/>
          <p:cNvSpPr>
            <a:spLocks noGrp="1"/>
          </p:cNvSpPr>
          <p:nvPr>
            <p:ph type="dt" idx="6"/>
          </p:nvPr>
        </p:nvSpPr>
        <p:spPr>
          <a:xfrm>
            <a:off x="838080" y="6356520"/>
            <a:ext cx="2742120" cy="363960"/>
          </a:xfrm>
          <a:prstGeom prst="rect">
            <a:avLst/>
          </a:prstGeom>
          <a:noFill/>
          <a:ln w="0">
            <a:noFill/>
          </a:ln>
        </p:spPr>
        <p:txBody>
          <a:bodyPr lIns="91440" tIns="45720" rIns="91440" bIns="45720" anchor="ctr">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&lt;Datum/Uhrzeit&gt;</a:t>
            </a: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PlaceHolder 1"/>
          <p:cNvSpPr>
            <a:spLocks noGrp="1"/>
          </p:cNvSpPr>
          <p:nvPr>
            <p:ph type="title"/>
          </p:nvPr>
        </p:nvSpPr>
        <p:spPr>
          <a:xfrm>
            <a:off x="838080" y="714600"/>
            <a:ext cx="10514520" cy="624960"/>
          </a:xfrm>
          <a:prstGeom prst="rect">
            <a:avLst/>
          </a:prstGeom>
          <a:noFill/>
          <a:ln w="0">
            <a:noFill/>
          </a:ln>
        </p:spPr>
        <p:txBody>
          <a:bodyPr vert="eaVert" lIns="0" tIns="0" rIns="0" bIns="0" anchor="ctr">
            <a:noAutofit/>
          </a:bodyPr>
          <a:lstStyle/>
          <a:p>
            <a:pPr indent="0">
              <a:buNone/>
            </a:pPr>
            <a:r>
              <a:rPr lang="de-DE" sz="1800" b="0" u="none" strike="noStrike">
                <a:solidFill>
                  <a:srgbClr val="000000"/>
                </a:solidFill>
                <a:effectLst/>
                <a:uFillTx/>
                <a:latin typeface="Arial"/>
              </a:rPr>
              <a:t>Format des Titeltextes durch Klicken bearbeiten</a:t>
            </a:r>
          </a:p>
        </p:txBody>
      </p:sp>
      <p:sp>
        <p:nvSpPr>
          <p:cNvPr id="17" name="PlaceHolder 2"/>
          <p:cNvSpPr>
            <a:spLocks noGrp="1"/>
          </p:cNvSpPr>
          <p:nvPr>
            <p:ph type="body"/>
          </p:nvPr>
        </p:nvSpPr>
        <p:spPr>
          <a:xfrm>
            <a:off x="838080" y="1825560"/>
            <a:ext cx="10514520" cy="4350240"/>
          </a:xfrm>
          <a:prstGeom prst="rect">
            <a:avLst/>
          </a:prstGeom>
          <a:noFill/>
          <a:ln w="0">
            <a:noFill/>
          </a:ln>
        </p:spPr>
        <p:txBody>
          <a:bodyPr vert="eaVert"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rgbClr val="000000"/>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rgbClr val="000000"/>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rgbClr val="000000"/>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rgbClr val="000000"/>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rgbClr val="000000"/>
                </a:solidFill>
                <a:effectLst/>
                <a:uFillTx/>
                <a:latin typeface="Arial"/>
              </a:rPr>
              <a:t>Siebte Gliederungsebene</a:t>
            </a:r>
          </a:p>
        </p:txBody>
      </p:sp>
      <p:sp>
        <p:nvSpPr>
          <p:cNvPr id="18" name="PlaceHolder 3"/>
          <p:cNvSpPr>
            <a:spLocks noGrp="1"/>
          </p:cNvSpPr>
          <p:nvPr>
            <p:ph type="ftr" idx="7"/>
          </p:nvPr>
        </p:nvSpPr>
        <p:spPr>
          <a:xfrm>
            <a:off x="4038480" y="6356520"/>
            <a:ext cx="4113720" cy="3639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u="none" strike="noStrike">
                <a:solidFill>
                  <a:srgbClr val="000000"/>
                </a:solidFill>
                <a:effectLst/>
                <a:uFillTx/>
                <a:latin typeface="Times New Roman"/>
              </a:defRPr>
            </a:lvl1pPr>
          </a:lstStyle>
          <a:p>
            <a:pPr indent="0" algn="ctr">
              <a:lnSpc>
                <a:spcPct val="100000"/>
              </a:lnSpc>
              <a:buNone/>
              <a:tabLst>
                <a:tab pos="0" algn="l"/>
              </a:tabLst>
            </a:pPr>
            <a:r>
              <a:rPr lang="de-DE" sz="1400" b="0" u="none" strike="noStrike">
                <a:solidFill>
                  <a:srgbClr val="000000"/>
                </a:solidFill>
                <a:effectLst/>
                <a:uFillTx/>
                <a:latin typeface="Times New Roman"/>
              </a:rPr>
              <a:t>&lt;Fußzeile&gt;</a:t>
            </a:r>
          </a:p>
        </p:txBody>
      </p:sp>
      <p:sp>
        <p:nvSpPr>
          <p:cNvPr id="19" name="PlaceHolder 4"/>
          <p:cNvSpPr>
            <a:spLocks noGrp="1"/>
          </p:cNvSpPr>
          <p:nvPr>
            <p:ph type="sldNum" idx="8"/>
          </p:nvPr>
        </p:nvSpPr>
        <p:spPr>
          <a:xfrm>
            <a:off x="8610480" y="6356520"/>
            <a:ext cx="2742120" cy="3639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82000"/>
                  </a:schemeClr>
                </a:solidFill>
                <a:effectLst/>
                <a:uFillTx/>
                <a:latin typeface="Aptos"/>
              </a:defRPr>
            </a:lvl1pPr>
          </a:lstStyle>
          <a:p>
            <a:pPr indent="0" algn="r" defTabSz="914400">
              <a:lnSpc>
                <a:spcPct val="100000"/>
              </a:lnSpc>
              <a:buNone/>
              <a:tabLst>
                <a:tab pos="0" algn="l"/>
              </a:tabLst>
            </a:pPr>
            <a:fld id="{F8F84467-5C50-410B-9268-A90B8A23F1E5}" type="slidenum">
              <a:rPr lang="de-DE" sz="1200" b="0" u="none" strike="noStrike">
                <a:solidFill>
                  <a:schemeClr val="dk1">
                    <a:tint val="82000"/>
                  </a:schemeClr>
                </a:solidFill>
                <a:effectLst/>
                <a:uFillTx/>
                <a:latin typeface="Aptos"/>
              </a:rPr>
              <a:t>‹Nr.›</a:t>
            </a:fld>
            <a:endParaRPr lang="de-DE" sz="1200" b="0" u="none" strike="noStrike">
              <a:solidFill>
                <a:srgbClr val="000000"/>
              </a:solidFill>
              <a:effectLst/>
              <a:uFillTx/>
              <a:latin typeface="Times New Roman"/>
            </a:endParaRPr>
          </a:p>
        </p:txBody>
      </p:sp>
      <p:sp>
        <p:nvSpPr>
          <p:cNvPr id="20" name="PlaceHolder 5"/>
          <p:cNvSpPr>
            <a:spLocks noGrp="1"/>
          </p:cNvSpPr>
          <p:nvPr>
            <p:ph type="dt" idx="9"/>
          </p:nvPr>
        </p:nvSpPr>
        <p:spPr>
          <a:xfrm>
            <a:off x="838080" y="6356520"/>
            <a:ext cx="2742120" cy="363960"/>
          </a:xfrm>
          <a:prstGeom prst="rect">
            <a:avLst/>
          </a:prstGeom>
          <a:noFill/>
          <a:ln w="0">
            <a:noFill/>
          </a:ln>
        </p:spPr>
        <p:txBody>
          <a:bodyPr lIns="91440" tIns="45720" rIns="91440" bIns="45720" anchor="ctr">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&lt;Datum/Uhrzeit&gt;</a:t>
            </a: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ccl.northwestern.edu/netlogo/" TargetMode="External"/><Relationship Id="rId2" Type="http://schemas.openxmlformats.org/officeDocument/2006/relationships/hyperlink" Target="http://ccl.northwestern.edu/netlogo/models/RumorMill"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PlaceHolder 1"/>
          <p:cNvSpPr>
            <a:spLocks noGrp="1"/>
          </p:cNvSpPr>
          <p:nvPr>
            <p:ph type="title"/>
          </p:nvPr>
        </p:nvSpPr>
        <p:spPr>
          <a:xfrm>
            <a:off x="284760" y="654840"/>
            <a:ext cx="10514520" cy="132444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3600" b="0" u="none" strike="noStrike">
                <a:solidFill>
                  <a:srgbClr val="000000"/>
                </a:solidFill>
                <a:effectLst/>
                <a:uFillTx/>
                <a:latin typeface="Arial"/>
              </a:rPr>
              <a:t>Verbreitunsdynamik digitaler Gerüchte – </a:t>
            </a:r>
            <a:br>
              <a:rPr sz="3600"/>
            </a:br>
            <a:r>
              <a:rPr lang="de-DE" sz="3600" b="0" u="none" strike="noStrike">
                <a:solidFill>
                  <a:srgbClr val="000000"/>
                </a:solidFill>
                <a:effectLst/>
                <a:uFillTx/>
                <a:latin typeface="Arial"/>
              </a:rPr>
              <a:t>eine algorithmische Netzwerkanalyse</a:t>
            </a:r>
          </a:p>
        </p:txBody>
      </p:sp>
      <p:sp>
        <p:nvSpPr>
          <p:cNvPr id="39" name="PlaceHolder 2"/>
          <p:cNvSpPr>
            <a:spLocks noGrp="1"/>
          </p:cNvSpPr>
          <p:nvPr>
            <p:ph/>
          </p:nvPr>
        </p:nvSpPr>
        <p:spPr>
          <a:xfrm>
            <a:off x="802080" y="1825560"/>
            <a:ext cx="10514520" cy="4350240"/>
          </a:xfrm>
          <a:prstGeom prst="rect">
            <a:avLst/>
          </a:prstGeom>
          <a:noFill/>
          <a:ln w="0">
            <a:noFill/>
          </a:ln>
        </p:spPr>
        <p:txBody>
          <a:bodyPr lIns="91440" tIns="45720" rIns="91440" bIns="45720" anchor="ctr">
            <a:normAutofit/>
          </a:bodyPr>
          <a:lstStyle/>
          <a:p>
            <a:pPr marL="228600" indent="-228600" defTabSz="914400">
              <a:lnSpc>
                <a:spcPct val="90000"/>
              </a:lnSpc>
              <a:buNone/>
              <a:tabLst>
                <a:tab pos="0" algn="l"/>
              </a:tabLst>
            </a:pPr>
            <a:r>
              <a:rPr lang="de-DE" sz="1800" b="0" u="none" strike="noStrike">
                <a:solidFill>
                  <a:srgbClr val="000000"/>
                </a:solidFill>
                <a:effectLst/>
                <a:uFillTx/>
                <a:latin typeface="Arial"/>
              </a:rPr>
              <a:t>Vergleich einer analogen und digitalen Informationsdissemination bei einer netzwerktheoretischen</a:t>
            </a:r>
          </a:p>
          <a:p>
            <a:pPr marL="228600" indent="-228600" defTabSz="914400">
              <a:lnSpc>
                <a:spcPct val="90000"/>
              </a:lnSpc>
              <a:buNone/>
              <a:tabLst>
                <a:tab pos="0" algn="l"/>
              </a:tabLst>
            </a:pPr>
            <a:endParaRPr lang="de-DE" sz="1800" b="0" u="none" strike="noStrike">
              <a:solidFill>
                <a:srgbClr val="000000"/>
              </a:solidFill>
              <a:effectLst/>
              <a:uFillTx/>
              <a:latin typeface="Arial"/>
            </a:endParaRPr>
          </a:p>
          <a:p>
            <a:pPr marL="228600" indent="-228600" defTabSz="914400">
              <a:lnSpc>
                <a:spcPct val="90000"/>
              </a:lnSpc>
              <a:buNone/>
              <a:tabLst>
                <a:tab pos="0" algn="l"/>
              </a:tabLst>
            </a:pPr>
            <a:r>
              <a:rPr lang="de-DE" sz="1800" b="0" u="none" strike="noStrike">
                <a:solidFill>
                  <a:srgbClr val="000000"/>
                </a:solidFill>
                <a:effectLst/>
                <a:uFillTx/>
                <a:latin typeface="Arial"/>
              </a:rPr>
              <a:t> und agentenbasierten Modellierung epistemischer Vulnerabilität und digitaler Schadensmetriken.</a:t>
            </a:r>
          </a:p>
          <a:p>
            <a:pPr marL="228600" indent="-228600" defTabSz="914400">
              <a:lnSpc>
                <a:spcPct val="90000"/>
              </a:lnSpc>
              <a:buNone/>
              <a:tabLst>
                <a:tab pos="0" algn="l"/>
              </a:tabLst>
            </a:pPr>
            <a:endParaRPr lang="de-DE" sz="1800" b="0" u="none" strike="noStrike">
              <a:solidFill>
                <a:srgbClr val="000000"/>
              </a:solidFill>
              <a:effectLst/>
              <a:uFillTx/>
              <a:latin typeface="Arial"/>
            </a:endParaRPr>
          </a:p>
          <a:p>
            <a:pPr marL="228600" indent="-228600" defTabSz="914400">
              <a:lnSpc>
                <a:spcPct val="90000"/>
              </a:lnSpc>
              <a:buNone/>
              <a:tabLst>
                <a:tab pos="0" algn="l"/>
              </a:tabLst>
            </a:pPr>
            <a:endParaRPr lang="de-DE" sz="1800" b="0" u="none" strike="noStrike">
              <a:solidFill>
                <a:srgbClr val="000000"/>
              </a:solidFill>
              <a:effectLst/>
              <a:uFillTx/>
              <a:latin typeface="Arial"/>
            </a:endParaRPr>
          </a:p>
          <a:p>
            <a:pPr marL="228600" indent="-228600" defTabSz="914400">
              <a:lnSpc>
                <a:spcPct val="90000"/>
              </a:lnSpc>
              <a:buNone/>
              <a:tabLst>
                <a:tab pos="0" algn="l"/>
              </a:tabLst>
            </a:pPr>
            <a:endParaRPr lang="de-DE" sz="1800" b="0" u="none" strike="noStrike">
              <a:solidFill>
                <a:srgbClr val="000000"/>
              </a:solidFill>
              <a:effectLst/>
              <a:uFillTx/>
              <a:latin typeface="Arial"/>
            </a:endParaRPr>
          </a:p>
          <a:p>
            <a:pPr marL="228600" indent="-228600" defTabSz="914400">
              <a:lnSpc>
                <a:spcPct val="90000"/>
              </a:lnSpc>
              <a:buNone/>
              <a:tabLst>
                <a:tab pos="0" algn="l"/>
              </a:tabLst>
            </a:pPr>
            <a:endParaRPr lang="de-DE" sz="1800" b="0" u="none" strike="noStrike">
              <a:solidFill>
                <a:srgbClr val="000000"/>
              </a:solidFill>
              <a:effectLst/>
              <a:uFillTx/>
              <a:latin typeface="Arial"/>
            </a:endParaRPr>
          </a:p>
          <a:p>
            <a:pPr marL="228600" indent="-228600" defTabSz="914400">
              <a:lnSpc>
                <a:spcPct val="90000"/>
              </a:lnSpc>
              <a:buNone/>
              <a:tabLst>
                <a:tab pos="0" algn="l"/>
              </a:tabLst>
            </a:pPr>
            <a:endParaRPr lang="de-DE" sz="1800" b="0" u="none" strike="noStrike">
              <a:solidFill>
                <a:srgbClr val="000000"/>
              </a:solidFill>
              <a:effectLst/>
              <a:uFillTx/>
              <a:latin typeface="Arial"/>
            </a:endParaRPr>
          </a:p>
          <a:p>
            <a:pPr marL="228600" indent="-228600" defTabSz="914400">
              <a:lnSpc>
                <a:spcPct val="90000"/>
              </a:lnSpc>
              <a:buNone/>
              <a:tabLst>
                <a:tab pos="0" algn="l"/>
              </a:tabLst>
            </a:pPr>
            <a:endParaRPr lang="de-DE" sz="1800" b="0" u="none" strike="noStrike">
              <a:solidFill>
                <a:srgbClr val="000000"/>
              </a:solidFill>
              <a:effectLst/>
              <a:uFillTx/>
              <a:latin typeface="Arial"/>
            </a:endParaRPr>
          </a:p>
          <a:p>
            <a:pPr marL="228600" indent="-228600" defTabSz="914400">
              <a:lnSpc>
                <a:spcPct val="90000"/>
              </a:lnSpc>
              <a:buNone/>
              <a:tabLst>
                <a:tab pos="0" algn="l"/>
              </a:tabLst>
            </a:pPr>
            <a:endParaRPr lang="de-DE" sz="1800" b="0" u="none" strike="noStrike">
              <a:solidFill>
                <a:srgbClr val="000000"/>
              </a:solidFill>
              <a:effectLst/>
              <a:uFillTx/>
              <a:latin typeface="Arial"/>
            </a:endParaRPr>
          </a:p>
          <a:p>
            <a:pPr marL="228600" indent="-228600" defTabSz="914400">
              <a:lnSpc>
                <a:spcPct val="90000"/>
              </a:lnSpc>
              <a:buNone/>
              <a:tabLst>
                <a:tab pos="0" algn="l"/>
              </a:tabLst>
            </a:pPr>
            <a:endParaRPr lang="de-DE" sz="1800" b="0" u="none" strike="noStrike">
              <a:solidFill>
                <a:srgbClr val="000000"/>
              </a:solidFill>
              <a:effectLst/>
              <a:uFillTx/>
              <a:latin typeface="Arial"/>
            </a:endParaRPr>
          </a:p>
          <a:p>
            <a:pPr marL="228600" indent="-228600" defTabSz="914400">
              <a:lnSpc>
                <a:spcPct val="90000"/>
              </a:lnSpc>
              <a:buNone/>
              <a:tabLst>
                <a:tab pos="0" algn="l"/>
              </a:tabLst>
            </a:pPr>
            <a:endParaRPr lang="de-DE" sz="1800" b="0" u="none" strike="noStrike">
              <a:solidFill>
                <a:srgbClr val="000000"/>
              </a:solidFill>
              <a:effectLst/>
              <a:uFillTx/>
              <a:latin typeface="Arial"/>
            </a:endParaRPr>
          </a:p>
        </p:txBody>
      </p:sp>
      <p:sp>
        <p:nvSpPr>
          <p:cNvPr id="40" name="Textfeld 3"/>
          <p:cNvSpPr/>
          <p:nvPr/>
        </p:nvSpPr>
        <p:spPr>
          <a:xfrm>
            <a:off x="4324680" y="629604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PlaceHolder 1"/>
          <p:cNvSpPr>
            <a:spLocks noGrp="1"/>
          </p:cNvSpPr>
          <p:nvPr>
            <p:ph type="title"/>
          </p:nvPr>
        </p:nvSpPr>
        <p:spPr>
          <a:xfrm>
            <a:off x="225720" y="261720"/>
            <a:ext cx="8888040" cy="1024920"/>
          </a:xfrm>
          <a:prstGeom prst="rect">
            <a:avLst/>
          </a:prstGeom>
          <a:noFill/>
          <a:ln w="0">
            <a:noFill/>
          </a:ln>
        </p:spPr>
        <p:txBody>
          <a:bodyPr lIns="0" tIns="0" rIns="0" bIns="0" anchor="t">
            <a:spAutoFit/>
          </a:bodyPr>
          <a:lstStyle/>
          <a:p>
            <a:pPr indent="0">
              <a:lnSpc>
                <a:spcPct val="100000"/>
              </a:lnSpc>
              <a:buNone/>
              <a:tabLst>
                <a:tab pos="0" algn="l"/>
              </a:tabLst>
            </a:pPr>
            <a:r>
              <a:rPr lang="de-DE" sz="3600" b="0" u="none" strike="noStrike">
                <a:solidFill>
                  <a:srgbClr val="000000"/>
                </a:solidFill>
                <a:effectLst/>
                <a:uFillTx/>
                <a:latin typeface="Arial"/>
                <a:ea typeface="Microsoft YaHei"/>
              </a:rPr>
              <a:t>Das philosophische Problem – </a:t>
            </a:r>
            <a:br>
              <a:rPr sz="3600"/>
            </a:br>
            <a:r>
              <a:rPr lang="de-DE" sz="3600" b="0" u="none" strike="noStrike">
                <a:solidFill>
                  <a:srgbClr val="000000"/>
                </a:solidFill>
                <a:effectLst/>
                <a:uFillTx/>
                <a:latin typeface="Arial"/>
                <a:ea typeface="Microsoft YaHei"/>
              </a:rPr>
              <a:t>Der Verlust der gemeinsamen Wahrheit</a:t>
            </a:r>
            <a:endParaRPr lang="de-DE" sz="3600" b="0" u="none" strike="noStrike">
              <a:solidFill>
                <a:srgbClr val="000000"/>
              </a:solidFill>
              <a:effectLst/>
              <a:uFillTx/>
              <a:latin typeface="Arial"/>
            </a:endParaRPr>
          </a:p>
        </p:txBody>
      </p:sp>
      <p:sp>
        <p:nvSpPr>
          <p:cNvPr id="68" name="PlaceHolder 2"/>
          <p:cNvSpPr>
            <a:spLocks noGrp="1"/>
          </p:cNvSpPr>
          <p:nvPr>
            <p:ph/>
          </p:nvPr>
        </p:nvSpPr>
        <p:spPr>
          <a:xfrm>
            <a:off x="180000" y="1620000"/>
            <a:ext cx="11879280" cy="4859640"/>
          </a:xfrm>
          <a:prstGeom prst="rect">
            <a:avLst/>
          </a:prstGeom>
          <a:noFill/>
          <a:ln w="0">
            <a:noFill/>
          </a:ln>
        </p:spPr>
        <p:txBody>
          <a:bodyPr lIns="91440" tIns="45720" rIns="91440" bIns="45720" anchor="t">
            <a:normAutofit/>
          </a:bodyPr>
          <a:lstStyle/>
          <a:p>
            <a:pPr marL="432000" indent="-324000">
              <a:lnSpc>
                <a:spcPct val="9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Eine Demokratie setzt eine gemeinsame faktische Grundlage voraus. Meinungsvielfalt ist legitim, ein grundlegender Konsens über Tatsachen ist jedoch Voraussetzung für demokratische Entscheidungsprozesse.</a:t>
            </a:r>
          </a:p>
          <a:p>
            <a:pPr marL="432000" indent="0">
              <a:lnSpc>
                <a:spcPct val="90000"/>
              </a:lnSpc>
              <a:spcBef>
                <a:spcPts val="1191"/>
              </a:spcBef>
              <a:spcAft>
                <a:spcPts val="992"/>
              </a:spcAft>
              <a:buNone/>
              <a:tabLst>
                <a:tab pos="0" algn="l"/>
              </a:tabLst>
            </a:pPr>
            <a:endParaRPr lang="de-DE" sz="1800" b="0" u="none" strike="noStrike">
              <a:solidFill>
                <a:srgbClr val="000000"/>
              </a:solidFill>
              <a:effectLst/>
              <a:uFillTx/>
              <a:latin typeface="Arial"/>
            </a:endParaRPr>
          </a:p>
          <a:p>
            <a:pPr marL="432000" indent="-324000">
              <a:lnSpc>
                <a:spcPct val="90000"/>
              </a:lnSpc>
              <a:spcBef>
                <a:spcPts val="1191"/>
              </a:spcBef>
              <a:spcAft>
                <a:spcPts val="992"/>
              </a:spcAft>
              <a:buClr>
                <a:srgbClr val="000000"/>
              </a:buClr>
              <a:buSzPct val="45000"/>
              <a:buFont typeface="Wingdings" charset="2"/>
              <a:buChar char=""/>
              <a:tabLst>
                <a:tab pos="0" algn="l"/>
              </a:tabLst>
            </a:pPr>
            <a:r>
              <a:rPr lang="de-DE" sz="1800" b="0" u="none" strike="noStrike">
                <a:solidFill>
                  <a:srgbClr val="000000"/>
                </a:solidFill>
                <a:effectLst/>
                <a:uFillTx/>
                <a:latin typeface="Arial"/>
              </a:rPr>
              <a:t>Analoge Gerüchte bleiben meist auf lokale soziale Kontexte, etwa Dorfgemeinschaften, Schulen oder Betriebe, beschränkt und beeinflussen politische Systeme nur selten, können aber für das Individuum fatale Konsequenzen haben</a:t>
            </a:r>
          </a:p>
          <a:p>
            <a:pPr marL="432000" indent="0">
              <a:lnSpc>
                <a:spcPct val="90000"/>
              </a:lnSpc>
              <a:spcBef>
                <a:spcPts val="1191"/>
              </a:spcBef>
              <a:spcAft>
                <a:spcPts val="992"/>
              </a:spcAft>
              <a:buNone/>
              <a:tabLst>
                <a:tab pos="0" algn="l"/>
              </a:tabLst>
            </a:pPr>
            <a:endParaRPr lang="de-DE" sz="1800" b="0" u="none" strike="noStrike">
              <a:solidFill>
                <a:srgbClr val="000000"/>
              </a:solidFill>
              <a:effectLst/>
              <a:uFillTx/>
              <a:latin typeface="Arial"/>
            </a:endParaRPr>
          </a:p>
          <a:p>
            <a:pPr marL="432000" indent="-324000">
              <a:lnSpc>
                <a:spcPct val="90000"/>
              </a:lnSpc>
              <a:spcBef>
                <a:spcPts val="1191"/>
              </a:spcBef>
              <a:spcAft>
                <a:spcPts val="992"/>
              </a:spcAft>
              <a:buClr>
                <a:srgbClr val="000000"/>
              </a:buClr>
              <a:buSzPct val="45000"/>
              <a:buFont typeface="Wingdings" charset="2"/>
              <a:buChar char=""/>
              <a:tabLst>
                <a:tab pos="0" algn="l"/>
              </a:tabLst>
            </a:pPr>
            <a:r>
              <a:rPr lang="de-DE" sz="1800" b="0" u="none" strike="noStrike">
                <a:solidFill>
                  <a:srgbClr val="000000"/>
                </a:solidFill>
                <a:effectLst/>
                <a:uFillTx/>
                <a:latin typeface="Arial"/>
              </a:rPr>
              <a:t>Fake News verbreiten sich digital schnell und können die Öffentlichkeit fragmentieren. Fehlt eine gemeinsame Tatsachengrundlage, werden demokratische Debatten und politische Kompromisse erschwert. </a:t>
            </a:r>
          </a:p>
          <a:p>
            <a:pPr marL="432000" indent="0">
              <a:lnSpc>
                <a:spcPct val="90000"/>
              </a:lnSpc>
              <a:spcBef>
                <a:spcPts val="1191"/>
              </a:spcBef>
              <a:spcAft>
                <a:spcPts val="992"/>
              </a:spcAft>
              <a:buNone/>
              <a:tabLst>
                <a:tab pos="0" algn="l"/>
              </a:tabLst>
            </a:pPr>
            <a:endParaRPr lang="de-DE" sz="1800" b="0" u="none" strike="noStrike">
              <a:solidFill>
                <a:srgbClr val="000000"/>
              </a:solidFill>
              <a:effectLst/>
              <a:uFillTx/>
              <a:latin typeface="Arial"/>
            </a:endParaRPr>
          </a:p>
          <a:p>
            <a:pPr marL="432000" indent="-324000">
              <a:lnSpc>
                <a:spcPct val="90000"/>
              </a:lnSpc>
              <a:spcBef>
                <a:spcPts val="1191"/>
              </a:spcBef>
              <a:spcAft>
                <a:spcPts val="992"/>
              </a:spcAft>
              <a:buClr>
                <a:srgbClr val="000000"/>
              </a:buClr>
              <a:buSzPct val="45000"/>
              <a:buFont typeface="Wingdings" charset="2"/>
              <a:buChar char=""/>
              <a:tabLst>
                <a:tab pos="0" algn="l"/>
              </a:tabLst>
            </a:pPr>
            <a:r>
              <a:rPr lang="de-DE" sz="1800" b="0" u="none" strike="noStrike">
                <a:solidFill>
                  <a:srgbClr val="000000"/>
                </a:solidFill>
                <a:effectLst/>
                <a:uFillTx/>
                <a:latin typeface="Arial"/>
              </a:rPr>
              <a:t>Jürgen Habermas beschreibt diesen Prozess als Zusammenbruch der „strukturierten Öffentlichkeit“, bei dem ein gemeinsamer Raum für faktenbasierte öffentliche Kommunikation verloren geht.</a:t>
            </a:r>
          </a:p>
        </p:txBody>
      </p:sp>
      <p:sp>
        <p:nvSpPr>
          <p:cNvPr id="69" name="Textfeld 4"/>
          <p:cNvSpPr/>
          <p:nvPr/>
        </p:nvSpPr>
        <p:spPr>
          <a:xfrm>
            <a:off x="9004320" y="629604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PlaceHolder 1"/>
          <p:cNvSpPr>
            <a:spLocks noGrp="1"/>
          </p:cNvSpPr>
          <p:nvPr>
            <p:ph type="title"/>
          </p:nvPr>
        </p:nvSpPr>
        <p:spPr>
          <a:xfrm>
            <a:off x="134280" y="35280"/>
            <a:ext cx="11565000" cy="132444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3600" b="0" u="none" strike="noStrike">
                <a:solidFill>
                  <a:srgbClr val="000000"/>
                </a:solidFill>
                <a:effectLst/>
                <a:uFillTx/>
                <a:latin typeface="Arial"/>
              </a:rPr>
              <a:t>Besonderheiten im digitalen Raum</a:t>
            </a:r>
          </a:p>
        </p:txBody>
      </p:sp>
      <p:sp>
        <p:nvSpPr>
          <p:cNvPr id="71" name="PlaceHolder 2"/>
          <p:cNvSpPr>
            <a:spLocks noGrp="1"/>
          </p:cNvSpPr>
          <p:nvPr>
            <p:ph/>
          </p:nvPr>
        </p:nvSpPr>
        <p:spPr>
          <a:xfrm>
            <a:off x="180000" y="1080000"/>
            <a:ext cx="11879280" cy="503928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Social Bots: Automatisierte Softwareanwendungen innerhalb sozialer Netzwerke, die menschliches Interaktionsverhalten simulieren, um durch die massenhafte Dissemination von Desinformationen Diskurse manipulierend zu beeinflussen</a:t>
            </a: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Deepfakes: Synthetische Medienformate, bei denen mittels Algorithmen der künstlichen Intelligenz (KI) audio-visuelle Inhalte wie Gesichter oder Stimmen realitätsgetreu modifiziert und manipuliert werden.</a:t>
            </a: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Echokammern: Homogene digitale Kommunikationsräume, die durch selektive Informationsrezeption und algorithmische Filterung eine fortlaufende Validierung sowie Verstärkung spezifischer Meinungen und Falschinformationen begünstigen.</a:t>
            </a: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Clickbait: Sensationalistische Überschriftenstrukturen, die primär auf die Generierung von Klickzahlen zur Monetarisierung von Werbeflächen abzielen und dabei häufig kognitive Verzerrungen durch inhaltliche Hyperbeln oder Falschdarstellungen nutzen.</a:t>
            </a:r>
          </a:p>
        </p:txBody>
      </p:sp>
      <p:sp>
        <p:nvSpPr>
          <p:cNvPr id="72" name="Textfeld 4"/>
          <p:cNvSpPr/>
          <p:nvPr/>
        </p:nvSpPr>
        <p:spPr>
          <a:xfrm>
            <a:off x="9004320" y="6471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PlaceHolder 1"/>
          <p:cNvSpPr>
            <a:spLocks noGrp="1"/>
          </p:cNvSpPr>
          <p:nvPr>
            <p:ph type="title"/>
          </p:nvPr>
        </p:nvSpPr>
        <p:spPr>
          <a:xfrm>
            <a:off x="202680" y="227880"/>
            <a:ext cx="11202480" cy="1079280"/>
          </a:xfrm>
          <a:prstGeom prst="rect">
            <a:avLst/>
          </a:prstGeom>
          <a:noFill/>
          <a:ln w="0">
            <a:noFill/>
          </a:ln>
        </p:spPr>
        <p:txBody>
          <a:bodyPr lIns="91440" tIns="45720" rIns="91440" bIns="45720" anchor="ctr">
            <a:noAutofit/>
          </a:bodyPr>
          <a:lstStyle/>
          <a:p>
            <a:pPr indent="0">
              <a:lnSpc>
                <a:spcPct val="100000"/>
              </a:lnSpc>
              <a:buNone/>
              <a:tabLst>
                <a:tab pos="0" algn="l"/>
              </a:tabLst>
            </a:pPr>
            <a:r>
              <a:rPr lang="de-DE" sz="3600" b="0" u="none" strike="noStrike">
                <a:solidFill>
                  <a:srgbClr val="000000"/>
                </a:solidFill>
                <a:effectLst/>
                <a:uFillTx/>
                <a:latin typeface="Arial"/>
              </a:rPr>
              <a:t>Analyse der netzwerkmorphologischen</a:t>
            </a:r>
            <a:r>
              <a:rPr lang="de-DE" sz="4400" b="0" u="none" strike="noStrike">
                <a:solidFill>
                  <a:schemeClr val="dk1"/>
                </a:solidFill>
                <a:effectLst/>
                <a:uFillTx/>
                <a:latin typeface="Aptos Display"/>
              </a:rPr>
              <a:t> </a:t>
            </a:r>
            <a:r>
              <a:rPr lang="de-DE" sz="3600" b="0" u="none" strike="noStrike">
                <a:solidFill>
                  <a:srgbClr val="000000"/>
                </a:solidFill>
                <a:effectLst/>
                <a:uFillTx/>
                <a:latin typeface="Arial"/>
              </a:rPr>
              <a:t>Binarität</a:t>
            </a:r>
          </a:p>
        </p:txBody>
      </p:sp>
      <p:sp>
        <p:nvSpPr>
          <p:cNvPr id="74" name="PlaceHolder 2"/>
          <p:cNvSpPr>
            <a:spLocks noGrp="1"/>
          </p:cNvSpPr>
          <p:nvPr>
            <p:ph/>
          </p:nvPr>
        </p:nvSpPr>
        <p:spPr>
          <a:xfrm>
            <a:off x="180000" y="1307880"/>
            <a:ext cx="11699280" cy="4631400"/>
          </a:xfrm>
          <a:prstGeom prst="rect">
            <a:avLst/>
          </a:prstGeom>
          <a:noFill/>
          <a:ln w="0">
            <a:noFill/>
          </a:ln>
        </p:spPr>
        <p:txBody>
          <a:bodyPr lIns="91440" tIns="45720" rIns="91440" bIns="45720" anchor="t">
            <a:normAutofit lnSpcReduction="9999"/>
          </a:bodyPr>
          <a:lstStyle/>
          <a:p>
            <a:pPr marL="228600"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15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Grafischer und theoretischer Vergleich: </a:t>
            </a:r>
          </a:p>
          <a:p>
            <a:pPr marL="228600" indent="0" defTabSz="914400">
              <a:lnSpc>
                <a:spcPct val="150000"/>
              </a:lnSpc>
              <a:spcBef>
                <a:spcPts val="1001"/>
              </a:spcBef>
              <a:buNone/>
              <a:tabLst>
                <a:tab pos="0" algn="l"/>
              </a:tabLst>
            </a:pPr>
            <a:r>
              <a:rPr lang="de-DE" sz="1800" b="0" u="none" strike="noStrike">
                <a:solidFill>
                  <a:srgbClr val="000000"/>
                </a:solidFill>
                <a:effectLst/>
                <a:uFillTx/>
                <a:latin typeface="Arial"/>
              </a:rPr>
              <a:t>Analoge Cluster vs. skalenfreie digitale Netzwerke (Barabási-Albert-Modell).</a:t>
            </a:r>
          </a:p>
          <a:p>
            <a:pPr marL="228600" indent="0" defTabSz="914400">
              <a:lnSpc>
                <a:spcPct val="15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15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Der fundamentale Unterschied in der Verbreitungsgeschwindigkeit von Gerüchten und Fake News konstituiert sich primär durch die zugrundeliegende Netzwerkmorphologie. </a:t>
            </a:r>
          </a:p>
          <a:p>
            <a:pPr indent="0" defTabSz="914400">
              <a:lnSpc>
                <a:spcPct val="15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15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Während analoge Netze durch lokale Dichte und geografische Restriktionen mäßigend wirken, induzieren digitale, skalenfreie Architekturen über hochgradig vernetzte Hubs hyper-exponentielle Informationskaskaden von globaler Permanenz.</a:t>
            </a:r>
          </a:p>
        </p:txBody>
      </p:sp>
      <p:sp>
        <p:nvSpPr>
          <p:cNvPr id="75" name="Textfeld 4"/>
          <p:cNvSpPr/>
          <p:nvPr/>
        </p:nvSpPr>
        <p:spPr>
          <a:xfrm>
            <a:off x="9028440" y="6102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
        <p:nvSpPr>
          <p:cNvPr id="76" name="Textfeld 5"/>
          <p:cNvSpPr/>
          <p:nvPr/>
        </p:nvSpPr>
        <p:spPr>
          <a:xfrm>
            <a:off x="0" y="-4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de-DE" sz="1800" b="0" u="none" strike="noStrike">
              <a:solidFill>
                <a:srgbClr val="000000"/>
              </a:solidFill>
              <a:effectLst/>
              <a:uFillTx/>
              <a:latin typeface="Arial"/>
              <a:ea typeface="DejaVu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p:cNvSpPr>
          <p:nvPr>
            <p:ph type="title"/>
          </p:nvPr>
        </p:nvSpPr>
        <p:spPr>
          <a:xfrm>
            <a:off x="256680" y="360000"/>
            <a:ext cx="9822600" cy="1024920"/>
          </a:xfrm>
          <a:prstGeom prst="rect">
            <a:avLst/>
          </a:prstGeom>
          <a:noFill/>
          <a:ln w="0">
            <a:noFill/>
          </a:ln>
        </p:spPr>
        <p:txBody>
          <a:bodyPr lIns="0" tIns="0" rIns="0" bIns="0" anchor="t">
            <a:spAutoFit/>
          </a:bodyPr>
          <a:lstStyle/>
          <a:p>
            <a:pPr indent="0">
              <a:lnSpc>
                <a:spcPct val="100000"/>
              </a:lnSpc>
              <a:buNone/>
              <a:tabLst>
                <a:tab pos="0" algn="l"/>
              </a:tabLst>
            </a:pPr>
            <a:r>
              <a:rPr lang="de-DE" sz="3600" b="0" u="none" strike="noStrike">
                <a:solidFill>
                  <a:srgbClr val="000000"/>
                </a:solidFill>
                <a:effectLst/>
                <a:uFillTx/>
                <a:latin typeface="Arial"/>
              </a:rPr>
              <a:t>Gerüchteverbreitung</a:t>
            </a:r>
            <a:r>
              <a:rPr lang="de-DE" sz="2400" b="0" u="none" strike="noStrike">
                <a:solidFill>
                  <a:schemeClr val="dk1"/>
                </a:solidFill>
                <a:effectLst/>
                <a:uFillTx/>
                <a:latin typeface="Aptos"/>
              </a:rPr>
              <a:t> </a:t>
            </a:r>
            <a:r>
              <a:rPr lang="de-DE" sz="3600" b="0" u="none" strike="noStrike">
                <a:solidFill>
                  <a:srgbClr val="000000"/>
                </a:solidFill>
                <a:effectLst/>
                <a:uFillTx/>
                <a:latin typeface="Arial"/>
              </a:rPr>
              <a:t>via Barabási-Albert-Modell</a:t>
            </a:r>
          </a:p>
        </p:txBody>
      </p:sp>
      <p:pic>
        <p:nvPicPr>
          <p:cNvPr id="78" name="Grafik 5"/>
          <p:cNvPicPr/>
          <p:nvPr/>
        </p:nvPicPr>
        <p:blipFill>
          <a:blip r:embed="rId2"/>
          <a:stretch/>
        </p:blipFill>
        <p:spPr>
          <a:xfrm>
            <a:off x="8406360" y="1440000"/>
            <a:ext cx="3472920" cy="3501360"/>
          </a:xfrm>
          <a:prstGeom prst="rect">
            <a:avLst/>
          </a:prstGeom>
          <a:noFill/>
          <a:ln w="0">
            <a:noFill/>
          </a:ln>
        </p:spPr>
      </p:pic>
      <p:sp>
        <p:nvSpPr>
          <p:cNvPr id="79" name="PlaceHolder 2"/>
          <p:cNvSpPr>
            <a:spLocks noGrp="1"/>
          </p:cNvSpPr>
          <p:nvPr>
            <p:ph/>
          </p:nvPr>
        </p:nvSpPr>
        <p:spPr>
          <a:xfrm>
            <a:off x="360000" y="1562760"/>
            <a:ext cx="7023960" cy="4679280"/>
          </a:xfrm>
          <a:prstGeom prst="rect">
            <a:avLst/>
          </a:prstGeom>
          <a:noFill/>
          <a:ln w="0">
            <a:noFill/>
          </a:ln>
        </p:spPr>
        <p:txBody>
          <a:bodyPr lIns="91440" tIns="45720" rIns="91440" bIns="45720" anchor="t">
            <a:noAutofit/>
          </a:bodyPr>
          <a:lstStyle/>
          <a:p>
            <a:pPr marL="432000" indent="-324000">
              <a:lnSpc>
                <a:spcPct val="90000"/>
              </a:lnSpc>
              <a:spcBef>
                <a:spcPts val="1417"/>
              </a:spcBef>
              <a:buClr>
                <a:srgbClr val="000000"/>
              </a:buClr>
              <a:buSzPct val="45000"/>
              <a:buFont typeface="Wingdings" charset="2"/>
              <a:buChar char=""/>
            </a:pPr>
            <a:r>
              <a:rPr lang="de-DE" sz="1800" b="0" u="none" strike="noStrike">
                <a:solidFill>
                  <a:srgbClr val="000000"/>
                </a:solidFill>
                <a:effectLst/>
                <a:uFillTx/>
                <a:latin typeface="Arial"/>
              </a:rPr>
              <a:t>Stochastischer</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Algorithmus</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aus</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dem</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Bereich</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der</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Graphentheorie</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zur</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Generierung</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ungerichteter</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skalenfreier</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Netzwerke.	</a:t>
            </a:r>
            <a:r>
              <a:rPr lang="de-DE" sz="2800" b="0" u="none" strike="noStrike">
                <a:solidFill>
                  <a:schemeClr val="dk1"/>
                </a:solidFill>
                <a:effectLst/>
                <a:uFillTx/>
                <a:latin typeface="Arial"/>
              </a:rPr>
              <a:t>				</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432000" indent="-324000" defTabSz="914400">
              <a:lnSpc>
                <a:spcPct val="90000"/>
              </a:lnSpc>
              <a:spcBef>
                <a:spcPts val="1417"/>
              </a:spcBef>
              <a:buClr>
                <a:srgbClr val="000000"/>
              </a:buClr>
              <a:buSzPct val="45000"/>
              <a:buFont typeface="Wingdings" charset="2"/>
              <a:buChar char=""/>
              <a:tabLst>
                <a:tab pos="0" algn="l"/>
              </a:tabLst>
            </a:pPr>
            <a:r>
              <a:rPr lang="de-DE" sz="1800" b="0" u="none" strike="noStrike">
                <a:solidFill>
                  <a:srgbClr val="000000"/>
                </a:solidFill>
                <a:effectLst/>
                <a:uFillTx/>
                <a:latin typeface="Arial"/>
              </a:rPr>
              <a:t>Ermöglicht</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sukzessives</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Wachstum</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des</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Netzwerks,</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also</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das</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Hinzufügen</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von</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neuen</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Knoten</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im</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Laufe</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der</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Zeit,</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und</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deren</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Anbindung</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an</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das</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bestehende</a:t>
            </a:r>
            <a:r>
              <a:rPr lang="de-DE" sz="2800" b="0" u="none" strike="noStrike">
                <a:solidFill>
                  <a:schemeClr val="dk1"/>
                </a:solidFill>
                <a:effectLst/>
                <a:uFillTx/>
                <a:latin typeface="Arial"/>
              </a:rPr>
              <a:t> </a:t>
            </a:r>
            <a:r>
              <a:rPr lang="de-DE" sz="1800" b="0" u="none" strike="noStrike">
                <a:solidFill>
                  <a:srgbClr val="000000"/>
                </a:solidFill>
                <a:effectLst/>
                <a:uFillTx/>
                <a:latin typeface="Arial"/>
              </a:rPr>
              <a:t>Netzwerk.</a:t>
            </a:r>
            <a:r>
              <a:rPr lang="de-DE" sz="2800" b="0" u="none" strike="noStrike">
                <a:solidFill>
                  <a:schemeClr val="dk1"/>
                </a:solidFill>
                <a:effectLst/>
                <a:uFillTx/>
                <a:latin typeface="Arial"/>
              </a:rPr>
              <a:t> </a:t>
            </a:r>
            <a:endParaRPr lang="de-DE" sz="2800" b="0" u="none" strike="noStrike">
              <a:solidFill>
                <a:srgbClr val="000000"/>
              </a:solidFill>
              <a:effectLst/>
              <a:uFillTx/>
              <a:latin typeface="Arial"/>
            </a:endParaRPr>
          </a:p>
        </p:txBody>
      </p:sp>
      <p:sp>
        <p:nvSpPr>
          <p:cNvPr id="80" name="Textfeld 4"/>
          <p:cNvSpPr/>
          <p:nvPr/>
        </p:nvSpPr>
        <p:spPr>
          <a:xfrm>
            <a:off x="184320" y="630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p:nvPr>
        </p:nvSpPr>
        <p:spPr>
          <a:xfrm>
            <a:off x="180000" y="1260000"/>
            <a:ext cx="11879280" cy="499068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de-DE" sz="2400" b="0" u="none" strike="noStrike">
                <a:solidFill>
                  <a:srgbClr val="000000"/>
                </a:solidFill>
                <a:effectLst/>
                <a:uFillTx/>
                <a:latin typeface="Times New Roman"/>
              </a:rPr>
              <a:t>Die wichtigste Formel im Barabási-Albert-Modell berechnet die Wahrscheinlichkeit, mit der sich ein neuer Punkt mit einem bestehenden Punkt i verbindet.</a:t>
            </a: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4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400" b="0" u="none" strike="noStrike">
                <a:solidFill>
                  <a:srgbClr val="000000"/>
                </a:solidFill>
                <a:effectLst/>
                <a:uFillTx/>
                <a:latin typeface="Times New Roman"/>
              </a:rPr>
              <a:t>ki: Grad des Punktes i. Er gibt an, wie viele Verbindungen dieser eine Punkt aktuell schon hat.</a:t>
            </a:r>
            <a:endParaRPr lang="de-DE" sz="24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400" b="0" u="none" strike="noStrike">
                <a:solidFill>
                  <a:srgbClr val="000000"/>
                </a:solidFill>
                <a:effectLst/>
                <a:uFillTx/>
                <a:latin typeface="Times New Roman"/>
              </a:rPr>
              <a:t>Summe aller Verbindungen im gesamten Netzwerk. Man zählt also die Kontakte aller Punkte zusammen.</a:t>
            </a:r>
            <a:endParaRPr lang="de-DE" sz="24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400" b="0" u="none" strike="noStrike">
                <a:solidFill>
                  <a:srgbClr val="000000"/>
                </a:solidFill>
                <a:effectLst/>
                <a:uFillTx/>
                <a:latin typeface="Times New Roman"/>
              </a:rPr>
              <a:t>Pi ist die Wahrscheinlichkeit für den Punkt i, die neue Verbindung zu bekommen.</a:t>
            </a:r>
            <a:endParaRPr lang="de-DE" sz="2400" b="0" u="none" strike="noStrike">
              <a:solidFill>
                <a:srgbClr val="000000"/>
              </a:solidFill>
              <a:effectLst/>
              <a:uFillTx/>
              <a:latin typeface="Arial"/>
            </a:endParaRPr>
          </a:p>
        </p:txBody>
      </p:sp>
      <p:sp>
        <p:nvSpPr>
          <p:cNvPr id="82" name="PlaceHolder 2"/>
          <p:cNvSpPr>
            <a:spLocks noGrp="1"/>
          </p:cNvSpPr>
          <p:nvPr>
            <p:ph type="title"/>
          </p:nvPr>
        </p:nvSpPr>
        <p:spPr>
          <a:xfrm>
            <a:off x="159120" y="0"/>
            <a:ext cx="10514520" cy="1324440"/>
          </a:xfrm>
          <a:prstGeom prst="rect">
            <a:avLst/>
          </a:prstGeom>
          <a:noFill/>
          <a:ln w="0">
            <a:noFill/>
          </a:ln>
        </p:spPr>
        <p:txBody>
          <a:bodyPr lIns="91440" tIns="45720" rIns="91440" bIns="45720" anchor="ctr">
            <a:normAutofit/>
          </a:bodyPr>
          <a:lstStyle/>
          <a:p>
            <a:pPr indent="0">
              <a:lnSpc>
                <a:spcPct val="100000"/>
              </a:lnSpc>
              <a:buNone/>
              <a:tabLst>
                <a:tab pos="0" algn="l"/>
              </a:tabLst>
            </a:pPr>
            <a:r>
              <a:rPr lang="de-DE" sz="3600" b="0" u="none" strike="noStrike">
                <a:solidFill>
                  <a:srgbClr val="000000"/>
                </a:solidFill>
                <a:effectLst/>
                <a:uFillTx/>
                <a:latin typeface="Arial"/>
              </a:rPr>
              <a:t>Barabási-Albert-Modell</a:t>
            </a:r>
          </a:p>
        </p:txBody>
      </p:sp>
      <p:pic>
        <p:nvPicPr>
          <p:cNvPr id="83" name="Grafik 8"/>
          <p:cNvPicPr/>
          <p:nvPr/>
        </p:nvPicPr>
        <p:blipFill>
          <a:blip r:embed="rId2"/>
          <a:stretch/>
        </p:blipFill>
        <p:spPr>
          <a:xfrm>
            <a:off x="4351320" y="2270520"/>
            <a:ext cx="2353320" cy="1148760"/>
          </a:xfrm>
          <a:prstGeom prst="rect">
            <a:avLst/>
          </a:prstGeom>
          <a:noFill/>
          <a:ln w="0">
            <a:noFill/>
          </a:ln>
        </p:spPr>
      </p:pic>
      <p:pic>
        <p:nvPicPr>
          <p:cNvPr id="84" name="Grafik 10"/>
          <p:cNvPicPr/>
          <p:nvPr/>
        </p:nvPicPr>
        <p:blipFill>
          <a:blip r:embed="rId3"/>
          <a:stretch/>
        </p:blipFill>
        <p:spPr>
          <a:xfrm>
            <a:off x="706680" y="7362720"/>
            <a:ext cx="164160" cy="316440"/>
          </a:xfrm>
          <a:prstGeom prst="rect">
            <a:avLst/>
          </a:prstGeom>
          <a:noFill/>
          <a:ln w="0">
            <a:noFill/>
          </a:ln>
        </p:spPr>
      </p:pic>
      <p:sp>
        <p:nvSpPr>
          <p:cNvPr id="85" name="Textfeld 3"/>
          <p:cNvSpPr/>
          <p:nvPr/>
        </p:nvSpPr>
        <p:spPr>
          <a:xfrm>
            <a:off x="9004320" y="62514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PlaceHolder 1"/>
          <p:cNvSpPr>
            <a:spLocks noGrp="1"/>
          </p:cNvSpPr>
          <p:nvPr>
            <p:ph/>
          </p:nvPr>
        </p:nvSpPr>
        <p:spPr>
          <a:xfrm>
            <a:off x="180000" y="1080000"/>
            <a:ext cx="11519280" cy="5220000"/>
          </a:xfrm>
          <a:prstGeom prst="rect">
            <a:avLst/>
          </a:prstGeom>
          <a:noFill/>
          <a:ln w="0">
            <a:noFill/>
          </a:ln>
        </p:spPr>
        <p:txBody>
          <a:bodyPr lIns="0" tIns="0" rIns="0" bIns="0" anchor="t">
            <a:spAutoFit/>
          </a:bodyPr>
          <a:lstStyle/>
          <a:p>
            <a:pPr indent="0" defTabSz="914400">
              <a:lnSpc>
                <a:spcPct val="90000"/>
              </a:lnSpc>
              <a:spcBef>
                <a:spcPts val="1001"/>
              </a:spcBef>
              <a:buNone/>
              <a:tabLst>
                <a:tab pos="0" algn="l"/>
              </a:tabLst>
            </a:pPr>
            <a:r>
              <a:rPr lang="de-DE" sz="2400" b="0" u="none" strike="noStrike">
                <a:solidFill>
                  <a:srgbClr val="000000"/>
                </a:solidFill>
                <a:effectLst/>
                <a:uFillTx/>
                <a:latin typeface="Times New Roman"/>
                <a:ea typeface="Microsoft YaHei"/>
              </a:rPr>
              <a:t>Wachstum: Das Netzwerk ist nicht starr. Es kommt immer wieder ein neuer Punkt (Knoten) hinzu.</a:t>
            </a: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r>
              <a:rPr lang="de-DE" sz="2400" b="0" u="none" strike="noStrike">
                <a:solidFill>
                  <a:srgbClr val="000000"/>
                </a:solidFill>
                <a:effectLst/>
                <a:uFillTx/>
                <a:latin typeface="Times New Roman"/>
                <a:ea typeface="Microsoft YaHei"/>
              </a:rPr>
              <a:t>Bevorzugte Anbindung: Ein neuer Punkt verbindet sich nicht zufällig. Er sucht sich mit höherer Wahrscheinlichkeit Punkte aus, die schon viele Verbindungen haben. Das nennt man auch das "Matthäus-Prinzip" oder "Der Reiche wird reicher“.</a:t>
            </a: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r>
              <a:rPr lang="de-DE" sz="2400" b="0" u="none" strike="noStrike">
                <a:solidFill>
                  <a:srgbClr val="000000"/>
                </a:solidFill>
                <a:effectLst/>
                <a:uFillTx/>
                <a:latin typeface="Times New Roman"/>
                <a:ea typeface="Microsoft YaHei"/>
              </a:rPr>
              <a:t>Beispiele: </a:t>
            </a: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r>
              <a:rPr lang="de-DE" sz="2400" b="0" u="none" strike="noStrike">
                <a:solidFill>
                  <a:srgbClr val="000000"/>
                </a:solidFill>
                <a:effectLst/>
                <a:uFillTx/>
                <a:latin typeface="Times New Roman"/>
                <a:ea typeface="Microsoft YaHei"/>
              </a:rPr>
              <a:t>Das Internet: Eine neue Website verlinkt eher große, bekannte Seiten wie Google oder Wikipedia als einen unbekannten privaten Blog.</a:t>
            </a: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r>
              <a:rPr lang="de-DE" sz="2400" b="0" u="none" strike="noStrike">
                <a:solidFill>
                  <a:srgbClr val="000000"/>
                </a:solidFill>
                <a:effectLst/>
                <a:uFillTx/>
                <a:latin typeface="Times New Roman"/>
                <a:ea typeface="Microsoft YaHei"/>
              </a:rPr>
              <a:t>Soziale Medien: Neue Nutzer folgen auf Instagram oder X lieber Accounts mit Millionen Abonnenten (Influencern) als Profilen mit nur fünf Followern.</a:t>
            </a: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r>
              <a:rPr lang="de-DE" sz="2400" b="0" u="none" strike="noStrike">
                <a:solidFill>
                  <a:srgbClr val="000000"/>
                </a:solidFill>
                <a:effectLst/>
                <a:uFillTx/>
                <a:latin typeface="Times New Roman"/>
                <a:ea typeface="Microsoft YaHei"/>
              </a:rPr>
              <a:t>Flugnetze: Große Flughäfen wie Frankfurt oder Dubai bekommen immer neue Fluglinien dazu, kleine Flughäfen bleiben klein</a:t>
            </a:r>
            <a:endParaRPr lang="de-DE" sz="2400" b="0" u="none" strike="noStrike">
              <a:solidFill>
                <a:srgbClr val="000000"/>
              </a:solidFill>
              <a:effectLst/>
              <a:uFillTx/>
              <a:latin typeface="Arial"/>
            </a:endParaRPr>
          </a:p>
        </p:txBody>
      </p:sp>
      <p:sp>
        <p:nvSpPr>
          <p:cNvPr id="87" name="PlaceHolder 2"/>
          <p:cNvSpPr>
            <a:spLocks noGrp="1"/>
          </p:cNvSpPr>
          <p:nvPr>
            <p:ph type="title"/>
          </p:nvPr>
        </p:nvSpPr>
        <p:spPr>
          <a:xfrm>
            <a:off x="180000" y="180000"/>
            <a:ext cx="6172920" cy="618480"/>
          </a:xfrm>
          <a:prstGeom prst="rect">
            <a:avLst/>
          </a:prstGeom>
          <a:noFill/>
          <a:ln w="0">
            <a:noFill/>
          </a:ln>
        </p:spPr>
        <p:txBody>
          <a:bodyPr lIns="0" tIns="0" rIns="0" bIns="0" anchor="t">
            <a:spAutoFit/>
          </a:bodyPr>
          <a:lstStyle/>
          <a:p>
            <a:pPr indent="0">
              <a:lnSpc>
                <a:spcPct val="100000"/>
              </a:lnSpc>
              <a:buNone/>
              <a:tabLst>
                <a:tab pos="0" algn="l"/>
              </a:tabLst>
            </a:pPr>
            <a:r>
              <a:rPr lang="de-DE" sz="4400" b="1" u="none" strike="noStrike">
                <a:solidFill>
                  <a:schemeClr val="dk1"/>
                </a:solidFill>
                <a:effectLst/>
                <a:uFillTx/>
                <a:latin typeface="Yu Gothic Light"/>
              </a:rPr>
              <a:t>Barabási-Albert-Modell</a:t>
            </a:r>
            <a:endParaRPr lang="de-DE" sz="4400" b="0" u="none" strike="noStrike">
              <a:solidFill>
                <a:srgbClr val="000000"/>
              </a:solidFill>
              <a:effectLst/>
              <a:uFillTx/>
              <a:latin typeface="Arial"/>
            </a:endParaRPr>
          </a:p>
        </p:txBody>
      </p:sp>
      <p:sp>
        <p:nvSpPr>
          <p:cNvPr id="88" name="Textfeld 3"/>
          <p:cNvSpPr/>
          <p:nvPr/>
        </p:nvSpPr>
        <p:spPr>
          <a:xfrm>
            <a:off x="9004320" y="630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PlaceHolder 1"/>
          <p:cNvSpPr>
            <a:spLocks noGrp="1"/>
          </p:cNvSpPr>
          <p:nvPr>
            <p:ph type="title"/>
          </p:nvPr>
        </p:nvSpPr>
        <p:spPr>
          <a:xfrm>
            <a:off x="0" y="0"/>
            <a:ext cx="10514520" cy="121176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1" u="none" strike="noStrike">
                <a:solidFill>
                  <a:schemeClr val="dk1"/>
                </a:solidFill>
                <a:effectLst/>
                <a:uFillTx/>
                <a:latin typeface="Yu Gothic Light"/>
              </a:rPr>
              <a:t>Das Postulat des Technologierealismus</a:t>
            </a:r>
            <a:endParaRPr lang="de-DE" sz="4400" b="0" u="none" strike="noStrike">
              <a:solidFill>
                <a:srgbClr val="000000"/>
              </a:solidFill>
              <a:effectLst/>
              <a:uFillTx/>
              <a:latin typeface="Arial"/>
            </a:endParaRPr>
          </a:p>
        </p:txBody>
      </p:sp>
      <p:sp>
        <p:nvSpPr>
          <p:cNvPr id="90" name="PlaceHolder 2"/>
          <p:cNvSpPr>
            <a:spLocks noGrp="1"/>
          </p:cNvSpPr>
          <p:nvPr>
            <p:ph/>
          </p:nvPr>
        </p:nvSpPr>
        <p:spPr>
          <a:xfrm>
            <a:off x="88200" y="1332720"/>
            <a:ext cx="11971080" cy="5229720"/>
          </a:xfrm>
          <a:prstGeom prst="rect">
            <a:avLst/>
          </a:prstGeom>
          <a:noFill/>
          <a:ln w="0">
            <a:noFill/>
          </a:ln>
        </p:spPr>
        <p:txBody>
          <a:bodyPr lIns="91440" tIns="45720" rIns="91440" bIns="45720" anchor="t">
            <a:normAutofit lnSpcReduction="9999"/>
          </a:bodyPr>
          <a:lstStyle/>
          <a:p>
            <a:pPr marL="228600" indent="-228600" defTabSz="914400">
              <a:lnSpc>
                <a:spcPct val="90000"/>
              </a:lnSpc>
              <a:spcBef>
                <a:spcPts val="1001"/>
              </a:spcBef>
              <a:buClr>
                <a:srgbClr val="000000"/>
              </a:buClr>
              <a:buFont typeface="Arial"/>
              <a:buChar char="•"/>
            </a:pPr>
            <a:r>
              <a:rPr lang="en-US" sz="2800" b="0" u="none" strike="noStrike">
                <a:solidFill>
                  <a:schemeClr val="dk1"/>
                </a:solidFill>
                <a:effectLst/>
                <a:uFillTx/>
                <a:latin typeface="Times New Roman"/>
              </a:rPr>
              <a:t>D</a:t>
            </a:r>
            <a:r>
              <a:rPr lang="de-DE" sz="2800" b="0" u="none" strike="noStrike">
                <a:solidFill>
                  <a:schemeClr val="dk1"/>
                </a:solidFill>
                <a:effectLst/>
                <a:uFillTx/>
                <a:latin typeface="Times New Roman"/>
              </a:rPr>
              <a:t>ie Unumkehrbarkeit des informationstechnologischen Fortschritts zwingt zur systemtheoretischen Analyse statt zur prohibitiven Gesetzgebung.</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800" b="0" u="none" strike="noStrike">
                <a:solidFill>
                  <a:schemeClr val="dk1"/>
                </a:solidFill>
                <a:effectLst/>
                <a:uFillTx/>
                <a:latin typeface="Times New Roman"/>
              </a:rPr>
              <a:t>Prämisse: Die informationstechnologische Entwicklung lässt sich weder retardieren noch revidieren. </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800" b="0" u="none" strike="noStrike">
                <a:solidFill>
                  <a:schemeClr val="dk1"/>
                </a:solidFill>
                <a:effectLst/>
                <a:uFillTx/>
                <a:latin typeface="Times New Roman"/>
              </a:rPr>
              <a:t>Aufgabe</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r>
              <a:rPr lang="de-DE" sz="2800" b="0" u="none" strike="noStrike">
                <a:solidFill>
                  <a:schemeClr val="dk1"/>
                </a:solidFill>
                <a:effectLst/>
                <a:uFillTx/>
                <a:latin typeface="Times New Roman"/>
              </a:rPr>
              <a:t>Die immanenten Gesetzmäßigkeiten digitaler Dissemination kausal zu  durchdringen, um systemische Resilienzstrukturen zu entwerfen bzw eine Adaption des gesellschaftlichen Wertekonsens zu erreichen die zu einem ethischen und moralischen Grundsatz führt, der das Anderssein und Andersdenken akzeptiert anstatt es auszugrenzen.</a:t>
            </a:r>
            <a:endParaRPr lang="de-DE" sz="2800" b="0" u="none" strike="noStrike">
              <a:solidFill>
                <a:srgbClr val="000000"/>
              </a:solidFill>
              <a:effectLst/>
              <a:uFillTx/>
              <a:latin typeface="Arial"/>
            </a:endParaRPr>
          </a:p>
        </p:txBody>
      </p:sp>
      <p:sp>
        <p:nvSpPr>
          <p:cNvPr id="91" name="Textfeld 5"/>
          <p:cNvSpPr/>
          <p:nvPr/>
        </p:nvSpPr>
        <p:spPr>
          <a:xfrm>
            <a:off x="9000000" y="6291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PlaceHolder 1"/>
          <p:cNvSpPr>
            <a:spLocks noGrp="1"/>
          </p:cNvSpPr>
          <p:nvPr>
            <p:ph type="title"/>
          </p:nvPr>
        </p:nvSpPr>
        <p:spPr>
          <a:xfrm>
            <a:off x="60840" y="54720"/>
            <a:ext cx="12178440" cy="2286000"/>
          </a:xfrm>
          <a:prstGeom prst="rect">
            <a:avLst/>
          </a:prstGeom>
          <a:noFill/>
          <a:ln w="0">
            <a:noFill/>
          </a:ln>
        </p:spPr>
        <p:txBody>
          <a:bodyPr lIns="0" tIns="0" rIns="0" bIns="0" anchor="t">
            <a:spAutoFit/>
          </a:bodyPr>
          <a:lstStyle/>
          <a:p>
            <a:pPr indent="0" defTabSz="914400">
              <a:lnSpc>
                <a:spcPct val="90000"/>
              </a:lnSpc>
              <a:buNone/>
              <a:tabLst>
                <a:tab pos="0" algn="l"/>
              </a:tabLst>
            </a:pPr>
            <a:r>
              <a:rPr lang="de-DE" sz="4400" b="1" u="none" strike="noStrike">
                <a:solidFill>
                  <a:schemeClr val="dk1"/>
                </a:solidFill>
                <a:effectLst/>
                <a:uFillTx/>
                <a:latin typeface="Yu Gothic Light"/>
                <a:ea typeface="Microsoft YaHei"/>
              </a:rPr>
              <a:t>Formale Quantifizierung des Mikro-Schadens (Cybermobbing)</a:t>
            </a:r>
            <a:br>
              <a:rPr sz="4400"/>
            </a:br>
            <a:br>
              <a:rPr sz="4400"/>
            </a:br>
            <a:endParaRPr lang="de-DE" sz="4400" b="0" u="none" strike="noStrike">
              <a:solidFill>
                <a:srgbClr val="000000"/>
              </a:solidFill>
              <a:effectLst/>
              <a:uFillTx/>
              <a:latin typeface="Arial"/>
            </a:endParaRPr>
          </a:p>
        </p:txBody>
      </p:sp>
      <p:sp>
        <p:nvSpPr>
          <p:cNvPr id="93" name="PlaceHolder 2"/>
          <p:cNvSpPr>
            <a:spLocks noGrp="1"/>
          </p:cNvSpPr>
          <p:nvPr>
            <p:ph/>
          </p:nvPr>
        </p:nvSpPr>
        <p:spPr>
          <a:xfrm>
            <a:off x="121320" y="1523880"/>
            <a:ext cx="11709720" cy="5185800"/>
          </a:xfrm>
          <a:prstGeom prst="rect">
            <a:avLst/>
          </a:prstGeom>
          <a:noFill/>
          <a:ln w="0">
            <a:noFill/>
          </a:ln>
        </p:spPr>
        <p:txBody>
          <a:bodyPr lIns="91440" tIns="45720" rIns="91440" bIns="45720" anchor="t">
            <a:normAutofit fontScale="70000" lnSpcReduction="19999"/>
          </a:bodyPr>
          <a:lstStyle/>
          <a:p>
            <a:pPr marL="228600" indent="-228600" defTabSz="914400">
              <a:lnSpc>
                <a:spcPct val="90000"/>
              </a:lnSpc>
              <a:spcBef>
                <a:spcPts val="1001"/>
              </a:spcBef>
              <a:buClr>
                <a:srgbClr val="000000"/>
              </a:buClr>
              <a:buFont typeface="Arial"/>
              <a:buChar char="•"/>
            </a:pPr>
            <a:r>
              <a:rPr lang="en-US" sz="2800" b="0" u="none" strike="noStrike">
                <a:solidFill>
                  <a:schemeClr val="dk1"/>
                </a:solidFill>
                <a:effectLst/>
                <a:uFillTx/>
                <a:latin typeface="Times New Roman"/>
              </a:rPr>
              <a:t>Präsentation</a:t>
            </a:r>
            <a:r>
              <a:rPr lang="de-DE" sz="2800" b="0" u="none" strike="noStrike">
                <a:solidFill>
                  <a:schemeClr val="dk1"/>
                </a:solidFill>
                <a:effectLst/>
                <a:uFillTx/>
                <a:latin typeface="Times New Roman"/>
              </a:rPr>
              <a:t> der mathematischen Schadensfunktion:</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800" b="0" u="none" strike="noStrike">
                <a:solidFill>
                  <a:schemeClr val="dk1"/>
                </a:solidFill>
                <a:effectLst/>
                <a:uFillTx/>
                <a:latin typeface="Times New Roman"/>
              </a:rPr>
              <a:t>Wobei</a:t>
            </a:r>
            <a:r>
              <a:rPr lang="en-US" sz="2800" b="0" u="none" strike="noStrike">
                <a:solidFill>
                  <a:schemeClr val="dk1"/>
                </a:solidFill>
                <a:effectLst/>
                <a:uFillTx/>
                <a:latin typeface="Times New Roman"/>
              </a:rPr>
              <a:t> V = Vulnerabilät des Opfers (Persönlichkeit</a:t>
            </a:r>
            <a:r>
              <a:rPr lang="de-DE" sz="2800" b="0" u="none" strike="noStrike">
                <a:solidFill>
                  <a:schemeClr val="dk1"/>
                </a:solidFill>
                <a:effectLst/>
                <a:uFillTx/>
                <a:latin typeface="Times New Roman"/>
              </a:rPr>
              <a:t>, Verfassung,</a:t>
            </a:r>
            <a:r>
              <a:rPr lang="en-US" sz="2800" b="0" u="none" strike="noStrike">
                <a:solidFill>
                  <a:schemeClr val="dk1"/>
                </a:solidFill>
                <a:effectLst/>
                <a:uFillTx/>
                <a:latin typeface="Times New Roman"/>
              </a:rPr>
              <a:t> Resilienz, Alter)</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en-US" sz="2800" b="0" u="none" strike="noStrike">
                <a:solidFill>
                  <a:schemeClr val="dk1"/>
                </a:solidFill>
                <a:effectLst/>
                <a:uFillTx/>
                <a:latin typeface="Times New Roman"/>
              </a:rPr>
              <a:t>R(t) = Reichweite zum Zeitpunkt t</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en-US" sz="2800" b="0" u="none" strike="noStrike">
                <a:solidFill>
                  <a:schemeClr val="dk1"/>
                </a:solidFill>
                <a:effectLst/>
                <a:uFillTx/>
                <a:latin typeface="Times New Roman"/>
              </a:rPr>
              <a:t>A = Anonymitätsfaktor  A</a:t>
            </a:r>
            <a:r>
              <a:rPr lang="de-DE" sz="2800" b="0" u="none" strike="noStrike">
                <a:solidFill>
                  <a:schemeClr val="dk1"/>
                </a:solidFill>
                <a:effectLst/>
                <a:uFillTx/>
                <a:latin typeface="Times New Roman"/>
              </a:rPr>
              <a:t> &gt;=  </a:t>
            </a:r>
            <a:r>
              <a:rPr lang="en-US" sz="2800" b="0" u="none" strike="noStrike">
                <a:solidFill>
                  <a:schemeClr val="dk1"/>
                </a:solidFill>
                <a:effectLst/>
                <a:uFillTx/>
                <a:latin typeface="Times New Roman"/>
              </a:rPr>
              <a:t>1, anonyme Angreifer </a:t>
            </a:r>
            <a:r>
              <a:rPr lang="de-DE" sz="2800" b="0" u="none" strike="noStrike">
                <a:solidFill>
                  <a:schemeClr val="dk1"/>
                </a:solidFill>
                <a:effectLst/>
                <a:uFillTx/>
                <a:latin typeface="Times New Roman"/>
              </a:rPr>
              <a:t>.   </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r>
              <a:rPr lang="de-DE" sz="2800" b="0" u="none" strike="noStrike">
                <a:solidFill>
                  <a:schemeClr val="dk1"/>
                </a:solidFill>
                <a:effectLst/>
                <a:uFillTx/>
                <a:latin typeface="Times New Roman"/>
              </a:rPr>
              <a:t>Wenn die Angreifer anonym sind, erzeugt das beim Opfer dauerhafte Paranoia (Wer von meinen Mitmenschen war das?), was den psychologischen Schaden vervielfacht.</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800" b="0" u="none" strike="noStrike">
                <a:solidFill>
                  <a:schemeClr val="dk1"/>
                </a:solidFill>
                <a:effectLst/>
                <a:uFillTx/>
                <a:latin typeface="Times New Roman"/>
              </a:rPr>
              <a:t>P = Permanenz. Offline verblassen Gerüchte. Online sind sie über Suchmaschinen dauerhaft abrufbar (Sichtbarkeit im "digitalen Raum"). 1 &lt;= P &lt;= 10.</a:t>
            </a:r>
            <a:br>
              <a:rPr sz="2800"/>
            </a:br>
            <a:r>
              <a:rPr lang="de-DE" sz="2800" b="0" u="none" strike="noStrike">
                <a:solidFill>
                  <a:schemeClr val="dk1"/>
                </a:solidFill>
                <a:effectLst/>
                <a:uFillTx/>
                <a:latin typeface="Times New Roman"/>
              </a:rPr>
              <a:t> </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p:txBody>
      </p:sp>
      <p:pic>
        <p:nvPicPr>
          <p:cNvPr id="94" name="Grafik 5"/>
          <p:cNvPicPr/>
          <p:nvPr/>
        </p:nvPicPr>
        <p:blipFill>
          <a:blip r:embed="rId2"/>
          <a:stretch/>
        </p:blipFill>
        <p:spPr>
          <a:xfrm>
            <a:off x="928080" y="1953720"/>
            <a:ext cx="4449960" cy="805320"/>
          </a:xfrm>
          <a:prstGeom prst="rect">
            <a:avLst/>
          </a:prstGeom>
          <a:noFill/>
          <a:ln w="0">
            <a:noFill/>
          </a:ln>
        </p:spPr>
      </p:pic>
      <p:sp>
        <p:nvSpPr>
          <p:cNvPr id="95" name="Textfeld 8"/>
          <p:cNvSpPr/>
          <p:nvPr/>
        </p:nvSpPr>
        <p:spPr>
          <a:xfrm>
            <a:off x="9180000" y="6111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PlaceHolder 1"/>
          <p:cNvSpPr>
            <a:spLocks noGrp="1"/>
          </p:cNvSpPr>
          <p:nvPr>
            <p:ph type="title"/>
          </p:nvPr>
        </p:nvSpPr>
        <p:spPr>
          <a:xfrm>
            <a:off x="180000" y="99000"/>
            <a:ext cx="10514520" cy="1341000"/>
          </a:xfrm>
          <a:prstGeom prst="rect">
            <a:avLst/>
          </a:prstGeom>
          <a:noFill/>
          <a:ln w="0">
            <a:noFill/>
          </a:ln>
        </p:spPr>
        <p:txBody>
          <a:bodyPr lIns="0" tIns="0" rIns="0" bIns="0" anchor="ctr">
            <a:spAutoFit/>
          </a:bodyPr>
          <a:lstStyle/>
          <a:p>
            <a:pPr indent="0">
              <a:lnSpc>
                <a:spcPct val="100000"/>
              </a:lnSpc>
              <a:buNone/>
              <a:tabLst>
                <a:tab pos="0" algn="l"/>
              </a:tabLst>
            </a:pPr>
            <a:r>
              <a:rPr lang="de-DE" sz="4400" b="0" u="none" strike="noStrike">
                <a:solidFill>
                  <a:srgbClr val="000000"/>
                </a:solidFill>
                <a:effectLst/>
                <a:uFillTx/>
                <a:latin typeface="Arial"/>
              </a:rPr>
              <a:t>Osburgs Vermutung – </a:t>
            </a:r>
            <a:br>
              <a:rPr sz="4400"/>
            </a:br>
            <a:r>
              <a:rPr lang="de-DE" sz="4400" b="0" u="none" strike="noStrike">
                <a:solidFill>
                  <a:srgbClr val="000000"/>
                </a:solidFill>
                <a:effectLst/>
                <a:uFillTx/>
                <a:latin typeface="Arial"/>
              </a:rPr>
              <a:t>Parameter Zivilcourage cs</a:t>
            </a:r>
          </a:p>
        </p:txBody>
      </p:sp>
      <p:sp>
        <p:nvSpPr>
          <p:cNvPr id="97" name="Rechteck 96"/>
          <p:cNvSpPr/>
          <p:nvPr/>
        </p:nvSpPr>
        <p:spPr>
          <a:xfrm>
            <a:off x="-26280" y="1980000"/>
            <a:ext cx="12060000" cy="422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Die Schadensfunktion ließe sich noch präziser modellieren, wenn der Parameter Zivilcourage cs (counterspeech) berücksichtigt wird </a:t>
            </a: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cs_ ist der direkte Gegenspieler zur sozialen Dynamik von Fake News und Cybermobbing</a:t>
            </a: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Parameter Counterspeech cs_ wirkt wie ein körpereigenes Immunsystem eines Netzwerks</a:t>
            </a: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Wenn User im Netz aktiv widersprechen, Fakten verlinken und Tätern die Bühne nehmen wirkt cs_ wie ein Dämpfungsfaktor auf den Gesamtschaden</a:t>
            </a: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Osburgs Vermutung:</a:t>
            </a: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Im Online-Szenario ist die Zivilcourage                     vermutlich deutlich geringer als im realen Leben </a:t>
            </a:r>
          </a:p>
          <a:p>
            <a:pPr marL="216000" indent="-216000">
              <a:lnSpc>
                <a:spcPct val="100000"/>
              </a:lnSpc>
              <a:spcBef>
                <a:spcPts val="1191"/>
              </a:spcBef>
              <a:spcAft>
                <a:spcPts val="992"/>
              </a:spcAft>
              <a:buClr>
                <a:srgbClr val="000000"/>
              </a:buClr>
              <a:buSzPct val="45000"/>
              <a:buFont typeface="Wingdings" charset="2"/>
              <a:buChar char=""/>
            </a:pPr>
            <a:endParaRPr lang="de-DE" sz="1800" b="0" u="none" strike="noStrike">
              <a:solidFill>
                <a:srgbClr val="000000"/>
              </a:solidFill>
              <a:effectLst/>
              <a:uFillTx/>
              <a:latin typeface="Arial"/>
            </a:endParaRPr>
          </a:p>
        </p:txBody>
      </p:sp>
      <p:pic>
        <p:nvPicPr>
          <p:cNvPr id="98" name="Grafik 1"/>
          <p:cNvPicPr/>
          <p:nvPr/>
        </p:nvPicPr>
        <p:blipFill>
          <a:blip r:embed="rId2"/>
          <a:stretch/>
        </p:blipFill>
        <p:spPr>
          <a:xfrm>
            <a:off x="7920000" y="720000"/>
            <a:ext cx="3909960" cy="707400"/>
          </a:xfrm>
          <a:prstGeom prst="rect">
            <a:avLst/>
          </a:prstGeom>
          <a:noFill/>
          <a:ln w="0">
            <a:noFill/>
          </a:ln>
        </p:spPr>
      </p:pic>
      <mc:AlternateContent xmlns:mc="http://schemas.openxmlformats.org/markup-compatibility/2006" xmlns:a14="http://schemas.microsoft.com/office/drawing/2010/main">
        <mc:Choice Requires="a14">
          <p:sp>
            <p:nvSpPr>
              <p:cNvPr id="99" name="Textfeld 98"/>
              <p:cNvSpPr txBox="1"/>
              <p:nvPr/>
            </p:nvSpPr>
            <p:spPr>
              <a:xfrm>
                <a:off x="10260000" y="4690800"/>
                <a:ext cx="1269720" cy="169200"/>
              </a:xfrm>
              <a:prstGeom prst="rect">
                <a:avLst/>
              </a:prstGeom>
            </p:spPr>
            <p:txBody>
              <a:bodyPr/>
              <a:lstStyle/>
              <a:p>
                <a:endParaRPr/>
              </a:p>
            </p:txBody>
          </p:sp>
        </mc:Choice>
        <mc:Fallback xmlns:p15="http://schemas.microsoft.com/office/powerpoint/2012/main" xmlns:p14="http://schemas.microsoft.com/office/powerpoint/2010/main" xmlns="">
          <p:sp>
            <p:nvSpPr>
              <p:cNvPr id="99" name=""/>
              <p:cNvSpPr txBox="1"/>
              <p:nvPr/>
            </p:nvSpPr>
            <p:spPr>
              <a:xfrm>
                <a:off x="10260000" y="4690800"/>
                <a:ext cx="1269720" cy="169200"/>
              </a:xfrm>
              <a:prstGeom prst="rect">
                <a:avLst/>
              </a:prstGeom>
              <a:blipFill>
                <a:blip r:embed="rId3"/>
                <a:stretch>
                  <a:fillRect/>
                </a:stretch>
              </a:blipFill>
            </p:spPr>
          </p:sp>
        </mc:Fallback>
      </mc:AlternateContent>
      <p:pic>
        <p:nvPicPr>
          <p:cNvPr id="100" name="Grafik 99"/>
          <p:cNvPicPr/>
          <p:nvPr/>
        </p:nvPicPr>
        <p:blipFill>
          <a:blip r:embed="rId4"/>
          <a:stretch/>
        </p:blipFill>
        <p:spPr>
          <a:xfrm>
            <a:off x="10486800" y="5220000"/>
            <a:ext cx="853200" cy="388440"/>
          </a:xfrm>
          <a:prstGeom prst="rect">
            <a:avLst/>
          </a:prstGeom>
          <a:noFill/>
          <a:ln w="0">
            <a:noFill/>
          </a:ln>
        </p:spPr>
      </p:pic>
      <p:pic>
        <p:nvPicPr>
          <p:cNvPr id="101" name="Grafik 100"/>
          <p:cNvPicPr/>
          <p:nvPr/>
        </p:nvPicPr>
        <p:blipFill>
          <a:blip r:embed="rId5"/>
          <a:stretch/>
        </p:blipFill>
        <p:spPr>
          <a:xfrm>
            <a:off x="4320000" y="5220000"/>
            <a:ext cx="1005480" cy="403560"/>
          </a:xfrm>
          <a:prstGeom prst="rect">
            <a:avLst/>
          </a:prstGeom>
          <a:noFill/>
          <a:ln w="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hteck 101"/>
          <p:cNvSpPr/>
          <p:nvPr/>
        </p:nvSpPr>
        <p:spPr>
          <a:xfrm>
            <a:off x="180000" y="70200"/>
            <a:ext cx="7441560" cy="1339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nSpc>
                <a:spcPct val="100000"/>
              </a:lnSpc>
            </a:pPr>
            <a:br>
              <a:rPr sz="4400"/>
            </a:br>
            <a:r>
              <a:rPr lang="de-DE" sz="4400" b="0" u="none" strike="noStrike">
                <a:solidFill>
                  <a:srgbClr val="000000"/>
                </a:solidFill>
                <a:effectLst/>
                <a:uFillTx/>
                <a:latin typeface="Arial"/>
              </a:rPr>
              <a:t>Parameter Zivilcourage cs_</a:t>
            </a:r>
          </a:p>
        </p:txBody>
      </p:sp>
      <p:pic>
        <p:nvPicPr>
          <p:cNvPr id="103" name="Grafik 2"/>
          <p:cNvPicPr/>
          <p:nvPr/>
        </p:nvPicPr>
        <p:blipFill>
          <a:blip r:embed="rId2"/>
          <a:stretch/>
        </p:blipFill>
        <p:spPr>
          <a:xfrm>
            <a:off x="7610040" y="360000"/>
            <a:ext cx="3909960" cy="707400"/>
          </a:xfrm>
          <a:prstGeom prst="rect">
            <a:avLst/>
          </a:prstGeom>
          <a:noFill/>
          <a:ln w="0">
            <a:noFill/>
          </a:ln>
        </p:spPr>
      </p:pic>
      <p:sp>
        <p:nvSpPr>
          <p:cNvPr id="104" name="Rechteck 103"/>
          <p:cNvSpPr/>
          <p:nvPr/>
        </p:nvSpPr>
        <p:spPr>
          <a:xfrm>
            <a:off x="180000" y="1598040"/>
            <a:ext cx="12012120" cy="5168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Offene Diskriminierung oder falsche Behauptungen im öffentlichen Raum stoßen häufiger auf unmittelbaren Widerspruch und eine klare Positionierung durch Dritte. </a:t>
            </a: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Im Internet hingegen begünstigen Anonymität und räumliche Distanz eine geringere Bereitschaft, gegen diskriminierende oder falsche Aussagen einzuschreiten.</a:t>
            </a: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Zudem ist denkbar, dass Nutzerinnen und Nutzer im Internet einem geringeren Wahrheitsanspruch begegnen und Falschbehauptungen bis zu einem gewissen Grad antizipieren. Dadurch werden solche Aussagen möglicherweise seltener unmittelbar hinterfragt oder korrigiert.</a:t>
            </a: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Darüber hinaus dürfte die Zivilcourage zeitabhängig sein und von der Lebensdauer eines Gerüchts beeinflusst werden. </a:t>
            </a: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Mit zunehmender Verbreitung und Dauer kann sowohl die Bereitschaft zur Intervention als auch die Wirksamkeit von Gegenrede variieren.</a:t>
            </a: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rPr>
              <a:t>Damit würde sich die Schadensfunktion folgenderweise verändern:</a:t>
            </a:r>
          </a:p>
          <a:p>
            <a:pPr>
              <a:lnSpc>
                <a:spcPct val="100000"/>
              </a:lnSpc>
            </a:pPr>
            <a:endParaRPr lang="de-DE" sz="1800" b="0" u="none" strike="noStrike">
              <a:solidFill>
                <a:srgbClr val="000000"/>
              </a:solidFill>
              <a:effectLst/>
              <a:uFillTx/>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p:cNvSpPr>
          <p:nvPr>
            <p:ph type="title"/>
          </p:nvPr>
        </p:nvSpPr>
        <p:spPr>
          <a:xfrm>
            <a:off x="0" y="21240"/>
            <a:ext cx="10514520" cy="132444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3600" b="0" u="none" strike="noStrike">
                <a:solidFill>
                  <a:srgbClr val="000000"/>
                </a:solidFill>
                <a:effectLst/>
                <a:uFillTx/>
                <a:latin typeface="Arial"/>
              </a:rPr>
              <a:t>Problemkontext</a:t>
            </a:r>
          </a:p>
        </p:txBody>
      </p:sp>
      <p:sp>
        <p:nvSpPr>
          <p:cNvPr id="42" name="PlaceHolder 2"/>
          <p:cNvSpPr>
            <a:spLocks noGrp="1"/>
          </p:cNvSpPr>
          <p:nvPr>
            <p:ph/>
          </p:nvPr>
        </p:nvSpPr>
        <p:spPr>
          <a:xfrm>
            <a:off x="289080" y="1346760"/>
            <a:ext cx="11768400" cy="4826160"/>
          </a:xfrm>
          <a:prstGeom prst="rect">
            <a:avLst/>
          </a:prstGeom>
          <a:noFill/>
          <a:ln w="0">
            <a:noFill/>
          </a:ln>
        </p:spPr>
        <p:txBody>
          <a:bodyPr lIns="91440" tIns="45720" rIns="91440" bIns="45720" anchor="t">
            <a:normAutofit/>
          </a:bodyPr>
          <a:lstStyle/>
          <a:p>
            <a:pPr marL="228600" indent="-228600" defTabSz="914400">
              <a:lnSpc>
                <a:spcPct val="120000"/>
              </a:lnSpc>
              <a:spcBef>
                <a:spcPts val="1001"/>
              </a:spcBef>
              <a:buClr>
                <a:srgbClr val="000000"/>
              </a:buClr>
              <a:buFont typeface="Arial"/>
              <a:buChar char="•"/>
            </a:pPr>
            <a:r>
              <a:rPr lang="de-DE" sz="1800" b="0" u="none" strike="noStrike">
                <a:solidFill>
                  <a:srgbClr val="000000"/>
                </a:solidFill>
                <a:effectLst/>
                <a:uFillTx/>
                <a:latin typeface="Arial"/>
              </a:rPr>
              <a:t>1 Phänomenologie der digitalen Infosphäre</a:t>
            </a:r>
          </a:p>
          <a:p>
            <a:pPr marL="228600" indent="0" defTabSz="914400">
              <a:lnSpc>
                <a:spcPct val="120000"/>
              </a:lnSpc>
              <a:spcBef>
                <a:spcPts val="1001"/>
              </a:spcBef>
              <a:buNone/>
              <a:tabLst>
                <a:tab pos="0" algn="l"/>
              </a:tabLst>
            </a:pPr>
            <a:r>
              <a:rPr lang="de-DE" sz="1800" b="0" u="none" strike="noStrike">
                <a:solidFill>
                  <a:srgbClr val="000000"/>
                </a:solidFill>
                <a:effectLst/>
                <a:uFillTx/>
                <a:latin typeface="Arial"/>
              </a:rPr>
              <a:t>Die Transformation des öffentlichen Diskurses durch algorithmisch determinierte Kommunikationsräume.</a:t>
            </a:r>
          </a:p>
          <a:p>
            <a:pPr marL="228600" indent="0" defTabSz="914400">
              <a:lnSpc>
                <a:spcPct val="12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12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2 Erkenntnisinteresse und Forschungsfragen</a:t>
            </a:r>
          </a:p>
          <a:p>
            <a:pPr marL="228600" indent="0" defTabSz="914400">
              <a:lnSpc>
                <a:spcPct val="120000"/>
              </a:lnSpc>
              <a:spcBef>
                <a:spcPts val="1001"/>
              </a:spcBef>
              <a:buNone/>
              <a:tabLst>
                <a:tab pos="0" algn="l"/>
              </a:tabLst>
            </a:pPr>
            <a:r>
              <a:rPr lang="de-DE" sz="1800" b="0" u="none" strike="noStrike">
                <a:solidFill>
                  <a:srgbClr val="000000"/>
                </a:solidFill>
                <a:effectLst/>
                <a:uFillTx/>
                <a:latin typeface="Arial"/>
              </a:rPr>
              <a:t>Quantifizierung des individuellen psychosozialen Schadens (Cybermobbing) sowie des makrostrukturellen Schadens (Demokratiedestabilisierung).</a:t>
            </a:r>
          </a:p>
          <a:p>
            <a:pPr marL="228600" indent="0" defTabSz="914400">
              <a:lnSpc>
                <a:spcPct val="12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12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3 Wissenschaftstheoretische Verortung</a:t>
            </a:r>
          </a:p>
          <a:p>
            <a:pPr marL="228600" indent="0" defTabSz="914400">
              <a:lnSpc>
                <a:spcPct val="120000"/>
              </a:lnSpc>
              <a:spcBef>
                <a:spcPts val="1001"/>
              </a:spcBef>
              <a:buNone/>
              <a:tabLst>
                <a:tab pos="0" algn="l"/>
              </a:tabLst>
            </a:pPr>
            <a:r>
              <a:rPr lang="de-DE" sz="1800" b="0" u="none" strike="noStrike">
                <a:solidFill>
                  <a:srgbClr val="000000"/>
                </a:solidFill>
                <a:effectLst/>
                <a:uFillTx/>
                <a:latin typeface="Arial"/>
              </a:rPr>
              <a:t>Technologierealismus als Prämisse – Steuerung und Resilienzbildung statt technologischer Regress oder Repression.</a:t>
            </a:r>
          </a:p>
        </p:txBody>
      </p:sp>
      <p:sp>
        <p:nvSpPr>
          <p:cNvPr id="43" name="Textfeld 5"/>
          <p:cNvSpPr/>
          <p:nvPr/>
        </p:nvSpPr>
        <p:spPr>
          <a:xfrm>
            <a:off x="9000000" y="6291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PlaceHolder 1"/>
          <p:cNvSpPr>
            <a:spLocks noGrp="1"/>
          </p:cNvSpPr>
          <p:nvPr>
            <p:ph type="title"/>
          </p:nvPr>
        </p:nvSpPr>
        <p:spPr>
          <a:xfrm>
            <a:off x="180000" y="180000"/>
            <a:ext cx="11700000" cy="678240"/>
          </a:xfrm>
          <a:prstGeom prst="rect">
            <a:avLst/>
          </a:prstGeom>
          <a:noFill/>
          <a:ln w="0">
            <a:noFill/>
          </a:ln>
        </p:spPr>
        <p:txBody>
          <a:bodyPr lIns="0" tIns="0" rIns="0" bIns="0" anchor="ctr">
            <a:spAutoFit/>
          </a:bodyPr>
          <a:lstStyle/>
          <a:p>
            <a:pPr indent="0">
              <a:lnSpc>
                <a:spcPct val="100000"/>
              </a:lnSpc>
              <a:buNone/>
            </a:pPr>
            <a:r>
              <a:rPr lang="de-DE" sz="4400" b="0" u="none" strike="noStrike">
                <a:solidFill>
                  <a:srgbClr val="000000"/>
                </a:solidFill>
                <a:effectLst/>
                <a:uFillTx/>
                <a:latin typeface="Arial"/>
              </a:rPr>
              <a:t>Parameter Zivilcourage cs_</a:t>
            </a:r>
          </a:p>
        </p:txBody>
      </p:sp>
      <p:sp>
        <p:nvSpPr>
          <p:cNvPr id="106" name="Textfeld 105"/>
          <p:cNvSpPr txBox="1"/>
          <p:nvPr/>
        </p:nvSpPr>
        <p:spPr>
          <a:xfrm>
            <a:off x="162360" y="664560"/>
            <a:ext cx="11700000" cy="6233400"/>
          </a:xfrm>
          <a:prstGeom prst="rect">
            <a:avLst/>
          </a:prstGeom>
          <a:noFill/>
          <a:ln w="0">
            <a:noFill/>
          </a:ln>
        </p:spPr>
        <p:txBody>
          <a:bodyPr lIns="90000" tIns="45000" rIns="90000" bIns="45000" anchor="t">
            <a:spAutoFit/>
          </a:bodyPr>
          <a:lstStyle/>
          <a:p>
            <a:pPr marL="216000" indent="-216000">
              <a:buClr>
                <a:srgbClr val="000000"/>
              </a:buClr>
              <a:buFont typeface="Symbol" charset="2"/>
              <a:buChar char=""/>
            </a:pPr>
            <a:r>
              <a:rPr lang="de-DE" sz="1800" b="1" u="none" strike="noStrike">
                <a:solidFill>
                  <a:srgbClr val="000000"/>
                </a:solidFill>
                <a:effectLst/>
                <a:uFillTx/>
                <a:latin typeface="Arial"/>
              </a:rPr>
              <a:t>cs_real </a:t>
            </a:r>
            <a:endParaRPr lang="de-DE" sz="1800" b="0" u="none" strike="noStrike">
              <a:solidFill>
                <a:srgbClr val="000000"/>
              </a:solidFill>
              <a:effectLst/>
              <a:uFillTx/>
              <a:latin typeface="Arial"/>
            </a:endParaRPr>
          </a:p>
          <a:p>
            <a:pPr marL="216000" indent="-216000">
              <a:buClr>
                <a:srgbClr val="000000"/>
              </a:buClr>
              <a:buFont typeface="Symbol" charset="2"/>
              <a:buChar char=""/>
            </a:pPr>
            <a:endParaRPr lang="de-DE" sz="1800" b="0" u="none" strike="noStrike">
              <a:solidFill>
                <a:srgbClr val="000000"/>
              </a:solidFill>
              <a:effectLst/>
              <a:uFillTx/>
              <a:latin typeface="Arial"/>
            </a:endParaRPr>
          </a:p>
          <a:p>
            <a:pPr marL="216000" indent="-216000">
              <a:buClr>
                <a:srgbClr val="000000"/>
              </a:buClr>
              <a:buFont typeface="Symbol" charset="2"/>
              <a:buChar char=""/>
            </a:pPr>
            <a:r>
              <a:rPr lang="de-DE" sz="1800" b="0" u="none" strike="noStrike">
                <a:solidFill>
                  <a:srgbClr val="000000"/>
                </a:solidFill>
                <a:effectLst/>
                <a:uFillTx/>
                <a:latin typeface="Arial"/>
              </a:rPr>
              <a:t>Höhere Hemmschwelle für Täter, höhere Bereitschaft zur Hilfe</a:t>
            </a:r>
          </a:p>
          <a:p>
            <a:endParaRPr lang="de-DE" sz="1800" b="0" u="none" strike="noStrike">
              <a:solidFill>
                <a:srgbClr val="000000"/>
              </a:solidFill>
              <a:effectLst/>
              <a:uFillTx/>
              <a:latin typeface="Arial"/>
            </a:endParaRPr>
          </a:p>
          <a:p>
            <a:r>
              <a:rPr lang="de-DE" sz="1800" b="0" u="none" strike="noStrike">
                <a:solidFill>
                  <a:srgbClr val="000000"/>
                </a:solidFill>
                <a:effectLst/>
                <a:uFillTx/>
                <a:latin typeface="Arial"/>
              </a:rPr>
              <a:t> </a:t>
            </a:r>
          </a:p>
          <a:p>
            <a:pPr marL="216000" indent="-216000">
              <a:buClr>
                <a:srgbClr val="000000"/>
              </a:buClr>
              <a:buSzPct val="45000"/>
              <a:buFont typeface="Wingdings" charset="2"/>
              <a:buChar char=""/>
            </a:pPr>
            <a:r>
              <a:rPr lang="de-DE" sz="1800" b="1" u="none" strike="noStrike">
                <a:solidFill>
                  <a:srgbClr val="000000"/>
                </a:solidFill>
                <a:effectLst/>
                <a:uFillTx/>
                <a:latin typeface="Arial"/>
              </a:rPr>
              <a:t>cs_cyber</a:t>
            </a:r>
            <a:r>
              <a:rPr lang="de-DE" sz="1800" b="0" u="none" strike="noStrike">
                <a:solidFill>
                  <a:srgbClr val="000000"/>
                </a:solidFill>
                <a:effectLst/>
                <a:uFillTx/>
                <a:latin typeface="Arial"/>
              </a:rPr>
              <a:t> </a:t>
            </a:r>
          </a:p>
          <a:p>
            <a:pPr marL="216000" indent="-216000">
              <a:buClr>
                <a:srgbClr val="000000"/>
              </a:buClr>
              <a:buSzPct val="45000"/>
              <a:buFont typeface="Wingdings" charset="2"/>
              <a:buChar char=""/>
            </a:pPr>
            <a:r>
              <a:rPr lang="de-DE" sz="1800" b="0" u="none" strike="noStrike">
                <a:solidFill>
                  <a:srgbClr val="000000"/>
                </a:solidFill>
                <a:effectLst/>
                <a:uFillTx/>
                <a:latin typeface="Arial"/>
              </a:rPr>
              <a:t> </a:t>
            </a:r>
          </a:p>
          <a:p>
            <a:pPr marL="216000" indent="-216000">
              <a:buClr>
                <a:srgbClr val="000000"/>
              </a:buClr>
              <a:buSzPct val="45000"/>
              <a:buFont typeface="Wingdings" charset="2"/>
              <a:buChar char=""/>
            </a:pPr>
            <a:r>
              <a:rPr lang="de-DE" sz="1800" b="0" u="none" strike="noStrike">
                <a:solidFill>
                  <a:srgbClr val="000000"/>
                </a:solidFill>
                <a:effectLst/>
                <a:uFillTx/>
                <a:latin typeface="Arial"/>
              </a:rPr>
              <a:t>Geringere Hemmschwelle für Täter, hohe Passivität der Beobacher – </a:t>
            </a:r>
            <a:r>
              <a:rPr lang="de-DE" sz="1800" b="0" i="1" u="none" strike="noStrike">
                <a:solidFill>
                  <a:srgbClr val="000000"/>
                </a:solidFill>
                <a:effectLst/>
                <a:uFillTx/>
                <a:latin typeface="Arial"/>
              </a:rPr>
              <a:t>Digital Bystander Effect</a:t>
            </a:r>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r>
              <a:rPr lang="de-DE" sz="1800" b="0" u="none" strike="noStrike">
                <a:solidFill>
                  <a:srgbClr val="000000"/>
                </a:solidFill>
                <a:effectLst/>
                <a:uFillTx/>
                <a:latin typeface="Arial"/>
              </a:rPr>
              <a:t>Mathematische Herleitung</a:t>
            </a:r>
          </a:p>
          <a:p>
            <a:r>
              <a:rPr lang="de-DE" sz="1800" b="0" i="1" u="none" strike="noStrike">
                <a:solidFill>
                  <a:srgbClr val="000000"/>
                </a:solidFill>
                <a:effectLst/>
                <a:uFillTx/>
                <a:latin typeface="Arial"/>
              </a:rPr>
              <a:t>Da Zivilcourage cs_ den Schaden reduziert, wirkt sie in der Gleichung als Divisor </a:t>
            </a:r>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r>
              <a:rPr lang="de-DE" sz="1800" b="0" i="1" u="none" strike="noStrike">
                <a:solidFill>
                  <a:srgbClr val="000000"/>
                </a:solidFill>
                <a:effectLst/>
                <a:uFillTx/>
                <a:latin typeface="Arial"/>
              </a:rPr>
              <a:t>Mit T – Kognitive Täuschung durch technische und rhetorische Qualität</a:t>
            </a:r>
            <a:endParaRPr lang="de-DE" sz="1800" b="0" u="none" strike="noStrike">
              <a:solidFill>
                <a:srgbClr val="000000"/>
              </a:solidFill>
              <a:effectLst/>
              <a:uFillTx/>
              <a:latin typeface="Arial"/>
            </a:endParaRPr>
          </a:p>
          <a:p>
            <a:r>
              <a:rPr lang="de-DE" sz="1800" b="0" i="1" u="none" strike="noStrike">
                <a:solidFill>
                  <a:srgbClr val="000000"/>
                </a:solidFill>
                <a:effectLst/>
                <a:uFillTx/>
                <a:latin typeface="Arial"/>
              </a:rPr>
              <a:t>      E -  Personalisierungstiefe E, Microtargeting, wie exakt auf Zielperson/-gruppe zugeschnitten</a:t>
            </a:r>
            <a:endParaRPr lang="de-DE" sz="1800" b="0" u="none" strike="noStrike">
              <a:solidFill>
                <a:srgbClr val="000000"/>
              </a:solidFill>
              <a:effectLst/>
              <a:uFillTx/>
              <a:latin typeface="Arial"/>
            </a:endParaRPr>
          </a:p>
          <a:p>
            <a:r>
              <a:rPr lang="de-DE" sz="1800" b="0" i="1" u="none" strike="noStrike">
                <a:solidFill>
                  <a:srgbClr val="000000"/>
                </a:solidFill>
                <a:effectLst/>
                <a:uFillTx/>
                <a:latin typeface="Arial"/>
              </a:rPr>
              <a:t>      L – Latenzzeit bis zum Faktencheck</a:t>
            </a:r>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p:txBody>
      </p:sp>
      <p:pic>
        <p:nvPicPr>
          <p:cNvPr id="107" name="Grafik 106"/>
          <p:cNvPicPr/>
          <p:nvPr/>
        </p:nvPicPr>
        <p:blipFill>
          <a:blip r:embed="rId2"/>
          <a:stretch/>
        </p:blipFill>
        <p:spPr>
          <a:xfrm>
            <a:off x="2520000" y="4215600"/>
            <a:ext cx="5882400" cy="952200"/>
          </a:xfrm>
          <a:prstGeom prst="rect">
            <a:avLst/>
          </a:prstGeom>
          <a:noFill/>
          <a:ln w="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feld 107"/>
          <p:cNvSpPr txBox="1"/>
          <p:nvPr/>
        </p:nvSpPr>
        <p:spPr>
          <a:xfrm>
            <a:off x="180000" y="180000"/>
            <a:ext cx="10080000" cy="1250280"/>
          </a:xfrm>
          <a:prstGeom prst="rect">
            <a:avLst/>
          </a:prstGeom>
          <a:noFill/>
          <a:ln w="0">
            <a:noFill/>
          </a:ln>
        </p:spPr>
        <p:txBody>
          <a:bodyPr lIns="0" tIns="0" rIns="0" bIns="0" anchor="ctr">
            <a:spAutoFit/>
          </a:bodyPr>
          <a:lstStyle/>
          <a:p>
            <a:pPr>
              <a:lnSpc>
                <a:spcPct val="100000"/>
              </a:lnSpc>
            </a:pPr>
            <a:r>
              <a:rPr lang="de-DE" sz="4400" b="0" u="none" strike="noStrike">
                <a:solidFill>
                  <a:srgbClr val="000000"/>
                </a:solidFill>
                <a:effectLst/>
                <a:uFillTx/>
                <a:latin typeface="Arial"/>
              </a:rPr>
              <a:t>Parameter Zivilcourage cs_</a:t>
            </a:r>
          </a:p>
        </p:txBody>
      </p:sp>
      <p:sp>
        <p:nvSpPr>
          <p:cNvPr id="109" name="Textfeld 108"/>
          <p:cNvSpPr txBox="1"/>
          <p:nvPr/>
        </p:nvSpPr>
        <p:spPr>
          <a:xfrm>
            <a:off x="180000" y="1260000"/>
            <a:ext cx="11520000" cy="5209560"/>
          </a:xfrm>
          <a:prstGeom prst="rect">
            <a:avLst/>
          </a:prstGeom>
          <a:noFill/>
          <a:ln w="0">
            <a:noFill/>
          </a:ln>
        </p:spPr>
        <p:txBody>
          <a:bodyPr lIns="90000" tIns="45000" rIns="90000" bIns="45000" anchor="t">
            <a:spAutoFit/>
          </a:bodyPr>
          <a:lstStyle/>
          <a:p>
            <a:r>
              <a:rPr lang="de-DE" sz="1800" b="0" u="none" strike="noStrike">
                <a:solidFill>
                  <a:srgbClr val="000000"/>
                </a:solidFill>
                <a:effectLst/>
                <a:uFillTx/>
                <a:latin typeface="Arial"/>
              </a:rPr>
              <a:t>Eigenschaften</a:t>
            </a:r>
          </a:p>
          <a:p>
            <a:endParaRPr lang="de-DE" sz="1800" b="0" u="none" strike="noStrike">
              <a:solidFill>
                <a:srgbClr val="000000"/>
              </a:solidFill>
              <a:effectLst/>
              <a:uFillTx/>
              <a:latin typeface="Arial"/>
            </a:endParaRPr>
          </a:p>
          <a:p>
            <a:pPr marL="216000" indent="-216000">
              <a:buClr>
                <a:srgbClr val="000000"/>
              </a:buClr>
              <a:buSzPct val="45000"/>
              <a:buFont typeface="Wingdings" charset="2"/>
              <a:buChar char=""/>
            </a:pPr>
            <a:r>
              <a:rPr lang="de-DE" sz="1800" b="0" u="none" strike="noStrike">
                <a:solidFill>
                  <a:srgbClr val="000000"/>
                </a:solidFill>
                <a:effectLst/>
                <a:uFillTx/>
                <a:latin typeface="Arial"/>
              </a:rPr>
              <a:t>Geht digitale Zivilcourage </a:t>
            </a:r>
            <a:r>
              <a:rPr lang="de-DE" sz="1800" b="1" i="1" u="none" strike="noStrike">
                <a:solidFill>
                  <a:srgbClr val="000000"/>
                </a:solidFill>
                <a:effectLst/>
                <a:uFillTx/>
                <a:latin typeface="Arial"/>
              </a:rPr>
              <a:t>cs_cyber</a:t>
            </a:r>
            <a:r>
              <a:rPr lang="de-DE" sz="1800" b="0" u="none" strike="noStrike">
                <a:solidFill>
                  <a:srgbClr val="000000"/>
                </a:solidFill>
                <a:effectLst/>
                <a:uFillTx/>
                <a:latin typeface="Arial"/>
              </a:rPr>
              <a:t> gegen Null bleibt der Nenner bei eins und der Faktor unverändert → Der ungebremste Schaden der Desinformation oder des Mobbings trifft voll auf die verletzliche Zielgruppe</a:t>
            </a:r>
          </a:p>
          <a:p>
            <a:pPr marL="216000" indent="-216000">
              <a:buClr>
                <a:srgbClr val="000000"/>
              </a:buClr>
              <a:buSzPct val="45000"/>
              <a:buFont typeface="Wingdings" charset="2"/>
              <a:buChar char=""/>
            </a:pPr>
            <a:endParaRPr lang="de-DE" sz="1800" b="0" u="none" strike="noStrike">
              <a:solidFill>
                <a:srgbClr val="000000"/>
              </a:solidFill>
              <a:effectLst/>
              <a:uFillTx/>
              <a:latin typeface="Arial"/>
            </a:endParaRPr>
          </a:p>
          <a:p>
            <a:pPr marL="216000" indent="-216000">
              <a:buClr>
                <a:srgbClr val="000000"/>
              </a:buClr>
              <a:buSzPct val="45000"/>
              <a:buFont typeface="Wingdings" charset="2"/>
              <a:buChar char=""/>
            </a:pPr>
            <a:endParaRPr lang="de-DE" sz="1800" b="0" u="none" strike="noStrike">
              <a:solidFill>
                <a:srgbClr val="000000"/>
              </a:solidFill>
              <a:effectLst/>
              <a:uFillTx/>
              <a:latin typeface="Arial"/>
            </a:endParaRPr>
          </a:p>
          <a:p>
            <a:pPr marL="216000" indent="-216000">
              <a:buClr>
                <a:srgbClr val="000000"/>
              </a:buClr>
              <a:buSzPct val="45000"/>
              <a:buFont typeface="Wingdings" charset="2"/>
              <a:buChar char=""/>
            </a:pPr>
            <a:r>
              <a:rPr lang="de-DE" sz="1800" b="0" u="none" strike="noStrike">
                <a:solidFill>
                  <a:srgbClr val="000000"/>
                </a:solidFill>
                <a:effectLst/>
                <a:uFillTx/>
                <a:latin typeface="Arial"/>
              </a:rPr>
              <a:t>Wenn </a:t>
            </a:r>
            <a:r>
              <a:rPr lang="de-DE" sz="1800" b="1" i="1" u="none" strike="noStrike">
                <a:solidFill>
                  <a:srgbClr val="000000"/>
                </a:solidFill>
                <a:effectLst/>
                <a:uFillTx/>
                <a:latin typeface="Arial"/>
              </a:rPr>
              <a:t>cs_cyber</a:t>
            </a:r>
            <a:r>
              <a:rPr lang="de-DE" sz="1800" b="0" u="none" strike="noStrike">
                <a:solidFill>
                  <a:srgbClr val="000000"/>
                </a:solidFill>
                <a:effectLst/>
                <a:uFillTx/>
                <a:latin typeface="Arial"/>
              </a:rPr>
              <a:t> steigt wird der mathematische Wert des Bruchs kleiner, die Zivilcourage „löscht“ einen Teil der Reichweite </a:t>
            </a:r>
            <a:r>
              <a:rPr lang="de-DE" sz="1800" b="1" i="1" u="none" strike="noStrike">
                <a:solidFill>
                  <a:srgbClr val="000000"/>
                </a:solidFill>
                <a:effectLst/>
                <a:uFillTx/>
                <a:latin typeface="Arial"/>
              </a:rPr>
              <a:t>R</a:t>
            </a:r>
            <a:r>
              <a:rPr lang="de-DE" sz="1800" b="0" u="none" strike="noStrike">
                <a:solidFill>
                  <a:srgbClr val="000000"/>
                </a:solidFill>
                <a:effectLst/>
                <a:uFillTx/>
                <a:latin typeface="Arial"/>
              </a:rPr>
              <a:t> und der Permanenz </a:t>
            </a:r>
            <a:r>
              <a:rPr lang="de-DE" sz="1800" b="1" i="1" u="none" strike="noStrike">
                <a:solidFill>
                  <a:srgbClr val="000000"/>
                </a:solidFill>
                <a:effectLst/>
                <a:uFillTx/>
                <a:latin typeface="Arial"/>
              </a:rPr>
              <a:t>P</a:t>
            </a:r>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r>
              <a:rPr lang="de-DE" sz="1800" b="0" u="none" strike="noStrike">
                <a:solidFill>
                  <a:srgbClr val="000000"/>
                </a:solidFill>
                <a:effectLst/>
                <a:uFillTx/>
                <a:latin typeface="Arial"/>
              </a:rPr>
              <a:t>Das Gefälle zu </a:t>
            </a:r>
            <a:r>
              <a:rPr lang="de-DE" sz="1800" b="1" i="1" u="none" strike="noStrike">
                <a:solidFill>
                  <a:srgbClr val="000000"/>
                </a:solidFill>
                <a:effectLst/>
                <a:uFillTx/>
                <a:latin typeface="Arial"/>
              </a:rPr>
              <a:t>cs_real</a:t>
            </a:r>
            <a:r>
              <a:rPr lang="de-DE" sz="1800" b="0" u="none" strike="noStrike">
                <a:solidFill>
                  <a:srgbClr val="000000"/>
                </a:solidFill>
                <a:effectLst/>
                <a:uFillTx/>
                <a:latin typeface="Arial"/>
              </a:rPr>
              <a:t>: es lässt sich empirisch beweisen dass gilt</a:t>
            </a:r>
          </a:p>
          <a:p>
            <a:endParaRPr lang="de-DE" sz="1800" b="0" u="none" strike="noStrike">
              <a:solidFill>
                <a:srgbClr val="000000"/>
              </a:solidFill>
              <a:effectLst/>
              <a:uFillTx/>
              <a:latin typeface="Arial"/>
            </a:endParaRPr>
          </a:p>
          <a:p>
            <a:r>
              <a:rPr lang="de-DE" sz="1800" b="0" u="none" strike="noStrike">
                <a:solidFill>
                  <a:srgbClr val="000000"/>
                </a:solidFill>
                <a:effectLst/>
                <a:uFillTx/>
                <a:latin typeface="Arial"/>
              </a:rPr>
              <a:t>			</a:t>
            </a:r>
            <a:r>
              <a:rPr lang="de-DE" sz="1800" b="1" i="1" u="none" strike="noStrike">
                <a:solidFill>
                  <a:srgbClr val="000000"/>
                </a:solidFill>
                <a:effectLst/>
                <a:uFillTx/>
                <a:latin typeface="Arial"/>
              </a:rPr>
              <a:t>cs_cyber &lt; cs_real </a:t>
            </a:r>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r>
              <a:rPr lang="de-DE" sz="1800" b="0" u="none" strike="noStrike">
                <a:solidFill>
                  <a:srgbClr val="000000"/>
                </a:solidFill>
                <a:effectLst/>
                <a:uFillTx/>
                <a:latin typeface="Arial"/>
              </a:rPr>
              <a:t>Damit zeigt sich dass Cybermobbing und digitale Gerüchte einen so viel verheerenden und psychologisch tieferen Schaden anrichten als lediglich Dorfgetuschel, der auch schon sehr verletzend sein kann</a:t>
            </a: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a:p>
            <a:endParaRPr lang="de-DE" sz="1800" b="0" u="none" strike="noStrike">
              <a:solidFill>
                <a:srgbClr val="000000"/>
              </a:solidFill>
              <a:effectLst/>
              <a:uFillTx/>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0" y="359640"/>
            <a:ext cx="11879280" cy="87912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Aptos Display"/>
              </a:rPr>
              <a:t>Szenario 1  - Lokales Gerücht, Flurfunk</a:t>
            </a:r>
            <a:endParaRPr lang="de-DE" sz="4400" b="0" u="none" strike="noStrike">
              <a:solidFill>
                <a:srgbClr val="000000"/>
              </a:solidFill>
              <a:effectLst/>
              <a:uFillTx/>
              <a:latin typeface="Arial"/>
            </a:endParaRPr>
          </a:p>
        </p:txBody>
      </p:sp>
      <p:sp>
        <p:nvSpPr>
          <p:cNvPr id="111" name="PlaceHolder 2"/>
          <p:cNvSpPr>
            <a:spLocks noGrp="1"/>
          </p:cNvSpPr>
          <p:nvPr>
            <p:ph/>
          </p:nvPr>
        </p:nvSpPr>
        <p:spPr>
          <a:xfrm>
            <a:off x="0" y="1260000"/>
            <a:ext cx="12191400" cy="5039640"/>
          </a:xfrm>
          <a:prstGeom prst="rect">
            <a:avLst/>
          </a:prstGeom>
          <a:noFill/>
          <a:ln w="0">
            <a:noFill/>
          </a:ln>
        </p:spPr>
        <p:txBody>
          <a:bodyPr lIns="91440" tIns="45720" rIns="91440" bIns="45720" anchor="t">
            <a:normAutofit/>
          </a:bodyPr>
          <a:lstStyle/>
          <a:p>
            <a:pPr marL="228600" indent="-228600" defTabSz="914400">
              <a:lnSpc>
                <a:spcPct val="150000"/>
              </a:lnSpc>
              <a:spcBef>
                <a:spcPts val="1001"/>
              </a:spcBef>
              <a:buClr>
                <a:srgbClr val="000000"/>
              </a:buClr>
              <a:buFont typeface="Arial"/>
              <a:buChar char="•"/>
            </a:pPr>
            <a:r>
              <a:rPr lang="de-DE" sz="1800" b="0" u="none" strike="noStrike">
                <a:solidFill>
                  <a:srgbClr val="000000"/>
                </a:solidFill>
                <a:effectLst/>
                <a:uFillTx/>
                <a:latin typeface="Arial"/>
              </a:rPr>
              <a:t>Ein Gerücht wird auf dem Schulhof oder im Dorf verbreitet.</a:t>
            </a:r>
          </a:p>
          <a:p>
            <a:pPr marL="228600" indent="-228600" defTabSz="914400">
              <a:lnSpc>
                <a:spcPct val="150000"/>
              </a:lnSpc>
              <a:spcBef>
                <a:spcPts val="1001"/>
              </a:spcBef>
              <a:buClr>
                <a:srgbClr val="000000"/>
              </a:buClr>
              <a:buFont typeface="Arial"/>
              <a:buChar char="•"/>
            </a:pPr>
            <a:r>
              <a:rPr lang="de-DE" sz="1800" b="0" i="1" u="none" strike="noStrike">
                <a:solidFill>
                  <a:srgbClr val="000000"/>
                </a:solidFill>
                <a:effectLst/>
                <a:uFillTx/>
                <a:latin typeface="Arial"/>
              </a:rPr>
              <a:t>R(t)</a:t>
            </a:r>
            <a:r>
              <a:rPr lang="de-DE" sz="1800" b="0" u="none" strike="noStrike">
                <a:solidFill>
                  <a:srgbClr val="000000"/>
                </a:solidFill>
                <a:effectLst/>
                <a:uFillTx/>
                <a:latin typeface="Arial"/>
              </a:rPr>
              <a:t> ist niedrig, das Gerücht erreicht nur eine kleine Anzahl von Menschen, zB 20, </a:t>
            </a:r>
            <a:r>
              <a:rPr lang="de-DE" sz="1800" b="0" i="1" u="none" strike="noStrike">
                <a:solidFill>
                  <a:srgbClr val="000000"/>
                </a:solidFill>
                <a:effectLst/>
                <a:uFillTx/>
                <a:latin typeface="Arial"/>
              </a:rPr>
              <a:t>R(t) = 20</a:t>
            </a:r>
            <a:endParaRPr lang="de-DE" sz="1800" b="0" u="none" strike="noStrike">
              <a:solidFill>
                <a:srgbClr val="000000"/>
              </a:solidFill>
              <a:effectLst/>
              <a:uFillTx/>
              <a:latin typeface="Arial"/>
            </a:endParaRPr>
          </a:p>
          <a:p>
            <a:pPr marL="228600" indent="-228600" defTabSz="914400">
              <a:lnSpc>
                <a:spcPct val="150000"/>
              </a:lnSpc>
              <a:spcBef>
                <a:spcPts val="1001"/>
              </a:spcBef>
              <a:buClr>
                <a:srgbClr val="000000"/>
              </a:buClr>
              <a:buFont typeface="Arial"/>
              <a:buChar char="•"/>
            </a:pPr>
            <a:r>
              <a:rPr lang="de-DE" sz="1800" b="0" u="none" strike="noStrike">
                <a:solidFill>
                  <a:srgbClr val="000000"/>
                </a:solidFill>
                <a:effectLst/>
                <a:uFillTx/>
                <a:latin typeface="Arial"/>
              </a:rPr>
              <a:t>Anonymität A ist niedrig, </a:t>
            </a:r>
            <a:r>
              <a:rPr lang="de-DE" sz="1800" b="0" i="1" u="none" strike="noStrike">
                <a:solidFill>
                  <a:srgbClr val="000000"/>
                </a:solidFill>
                <a:effectLst/>
                <a:uFillTx/>
                <a:latin typeface="Arial"/>
              </a:rPr>
              <a:t>A = 1,</a:t>
            </a:r>
            <a:r>
              <a:rPr lang="de-DE" sz="1800" b="0" u="none" strike="noStrike">
                <a:solidFill>
                  <a:srgbClr val="000000"/>
                </a:solidFill>
                <a:effectLst/>
                <a:uFillTx/>
                <a:latin typeface="Arial"/>
              </a:rPr>
              <a:t> meistens weiß das Opfer, woher das Gerücht kommt, Multiplikator bleibt neutral.</a:t>
            </a:r>
          </a:p>
          <a:p>
            <a:pPr marL="228600" indent="-228600" defTabSz="914400">
              <a:lnSpc>
                <a:spcPct val="150000"/>
              </a:lnSpc>
              <a:spcBef>
                <a:spcPts val="1001"/>
              </a:spcBef>
              <a:buClr>
                <a:srgbClr val="000000"/>
              </a:buClr>
              <a:buFont typeface="Arial"/>
              <a:buChar char="•"/>
            </a:pPr>
            <a:r>
              <a:rPr lang="de-DE" sz="1800" b="0" u="none" strike="noStrike">
                <a:solidFill>
                  <a:srgbClr val="000000"/>
                </a:solidFill>
                <a:effectLst/>
                <a:uFillTx/>
                <a:latin typeface="Arial"/>
              </a:rPr>
              <a:t>Permanenz P ist niedrig, das Thema ist nach zwei Wochen nicht mehr aktuell, es wird vergessen. </a:t>
            </a:r>
            <a:r>
              <a:rPr lang="de-DE" sz="1800" b="0" i="1" u="none" strike="noStrike">
                <a:solidFill>
                  <a:srgbClr val="000000"/>
                </a:solidFill>
                <a:effectLst/>
                <a:uFillTx/>
                <a:latin typeface="Arial"/>
              </a:rPr>
              <a:t>P = 2</a:t>
            </a:r>
            <a:endParaRPr lang="de-DE" sz="1800" b="0" u="none" strike="noStrike">
              <a:solidFill>
                <a:srgbClr val="000000"/>
              </a:solidFill>
              <a:effectLst/>
              <a:uFillTx/>
              <a:latin typeface="Arial"/>
            </a:endParaRPr>
          </a:p>
          <a:p>
            <a:pPr marL="228600" indent="-228600" defTabSz="914400">
              <a:lnSpc>
                <a:spcPct val="150000"/>
              </a:lnSpc>
              <a:spcBef>
                <a:spcPts val="1001"/>
              </a:spcBef>
              <a:buClr>
                <a:srgbClr val="000000"/>
              </a:buClr>
              <a:buFont typeface="Arial"/>
              <a:buChar char="•"/>
            </a:pPr>
            <a:r>
              <a:rPr lang="de-DE" sz="1800" b="0" u="none" strike="noStrike">
                <a:solidFill>
                  <a:srgbClr val="000000"/>
                </a:solidFill>
                <a:effectLst/>
                <a:uFillTx/>
                <a:latin typeface="Arial"/>
              </a:rPr>
              <a:t>Bei mittlerer Vulnerabilität </a:t>
            </a:r>
            <a:r>
              <a:rPr lang="de-DE" sz="1800" b="0" i="1" u="none" strike="noStrike">
                <a:solidFill>
                  <a:srgbClr val="000000"/>
                </a:solidFill>
                <a:effectLst/>
                <a:uFillTx/>
                <a:latin typeface="Arial"/>
              </a:rPr>
              <a:t>V = 5</a:t>
            </a:r>
            <a:endParaRPr lang="de-DE" sz="1800" b="0" u="none" strike="noStrike">
              <a:solidFill>
                <a:srgbClr val="000000"/>
              </a:solidFill>
              <a:effectLst/>
              <a:uFillTx/>
              <a:latin typeface="Arial"/>
            </a:endParaRPr>
          </a:p>
          <a:p>
            <a:pPr marL="228600" indent="-228600" defTabSz="914400">
              <a:lnSpc>
                <a:spcPct val="150000"/>
              </a:lnSpc>
              <a:spcBef>
                <a:spcPts val="1001"/>
              </a:spcBef>
              <a:buClr>
                <a:srgbClr val="000000"/>
              </a:buClr>
              <a:buFont typeface="Arial"/>
              <a:buChar char="•"/>
            </a:pPr>
            <a:r>
              <a:rPr lang="de-DE" sz="1800" b="0" u="none" strike="noStrike">
                <a:solidFill>
                  <a:srgbClr val="000000"/>
                </a:solidFill>
                <a:effectLst/>
                <a:uFillTx/>
                <a:latin typeface="Arial"/>
              </a:rPr>
              <a:t>Schaden </a:t>
            </a:r>
            <a:r>
              <a:rPr lang="de-DE" sz="1800" b="0" i="1" u="none" strike="noStrike">
                <a:solidFill>
                  <a:srgbClr val="000000"/>
                </a:solidFill>
                <a:effectLst/>
                <a:uFillTx/>
                <a:latin typeface="Arial"/>
              </a:rPr>
              <a:t>D = 5 * 3 * 1 * 2 = 30</a:t>
            </a:r>
            <a:endParaRPr lang="de-DE" sz="1800" b="0" u="none" strike="noStrike">
              <a:solidFill>
                <a:srgbClr val="000000"/>
              </a:solidFill>
              <a:effectLst/>
              <a:uFillTx/>
              <a:latin typeface="Arial"/>
            </a:endParaRPr>
          </a:p>
          <a:p>
            <a:pPr marL="228600" indent="-228600" defTabSz="914400">
              <a:lnSpc>
                <a:spcPct val="150000"/>
              </a:lnSpc>
              <a:spcBef>
                <a:spcPts val="1001"/>
              </a:spcBef>
              <a:buClr>
                <a:srgbClr val="000000"/>
              </a:buClr>
              <a:buFont typeface="Arial"/>
              <a:buChar char="•"/>
            </a:pPr>
            <a:r>
              <a:rPr lang="de-DE" sz="1800" b="0" u="none" strike="noStrike">
                <a:solidFill>
                  <a:srgbClr val="000000"/>
                </a:solidFill>
                <a:effectLst/>
                <a:uFillTx/>
                <a:latin typeface="Arial"/>
              </a:rPr>
              <a:t>Ergebnis: ein linearer, begrenzter Schaden, asymptotisch abflachend</a:t>
            </a:r>
          </a:p>
          <a:p>
            <a:pPr marL="228600" indent="-228600" defTabSz="914400">
              <a:lnSpc>
                <a:spcPct val="150000"/>
              </a:lnSpc>
              <a:spcBef>
                <a:spcPts val="1001"/>
              </a:spcBef>
              <a:buClr>
                <a:srgbClr val="000000"/>
              </a:buClr>
              <a:buFont typeface="Arial"/>
              <a:buChar char="•"/>
            </a:pPr>
            <a:r>
              <a:rPr lang="de-DE" sz="1800" b="0" u="none" strike="noStrike">
                <a:solidFill>
                  <a:srgbClr val="000000"/>
                </a:solidFill>
                <a:effectLst/>
                <a:uFillTx/>
                <a:latin typeface="Arial"/>
              </a:rPr>
              <a:t>Osburgs Vermutung</a:t>
            </a:r>
            <a:r>
              <a:rPr lang="de-DE" sz="1800" b="0" i="1" u="none" strike="noStrike">
                <a:solidFill>
                  <a:srgbClr val="000000"/>
                </a:solidFill>
                <a:effectLst/>
                <a:uFillTx/>
                <a:latin typeface="Arial"/>
              </a:rPr>
              <a:t> cs_real = 0,5,</a:t>
            </a:r>
            <a:r>
              <a:rPr lang="de-DE" sz="1800" b="0" u="none" strike="noStrike">
                <a:solidFill>
                  <a:srgbClr val="000000"/>
                </a:solidFill>
                <a:effectLst/>
                <a:uFillTx/>
                <a:latin typeface="Arial"/>
              </a:rPr>
              <a:t> da Dämpfungseffekt Zivilcourage möglich ist</a:t>
            </a:r>
          </a:p>
          <a:p>
            <a:pPr marL="228600" indent="-228600" defTabSz="914400">
              <a:lnSpc>
                <a:spcPct val="150000"/>
              </a:lnSpc>
              <a:spcBef>
                <a:spcPts val="1001"/>
              </a:spcBef>
              <a:buClr>
                <a:srgbClr val="000000"/>
              </a:buClr>
              <a:buFont typeface="Arial"/>
              <a:buChar char="•"/>
            </a:pPr>
            <a:r>
              <a:rPr lang="de-DE" sz="1800" b="0" u="none" strike="noStrike">
                <a:solidFill>
                  <a:srgbClr val="000000"/>
                </a:solidFill>
                <a:effectLst/>
                <a:uFillTx/>
                <a:latin typeface="Arial"/>
              </a:rPr>
              <a:t>Schaden </a:t>
            </a:r>
            <a:r>
              <a:rPr lang="de-DE" sz="1800" b="0" i="1" u="none" strike="noStrike">
                <a:solidFill>
                  <a:srgbClr val="000000"/>
                </a:solidFill>
                <a:effectLst/>
                <a:uFillTx/>
                <a:latin typeface="Arial"/>
              </a:rPr>
              <a:t>D</a:t>
            </a:r>
            <a:r>
              <a:rPr lang="de-DE" sz="1400" b="0" i="1" u="none" strike="noStrike">
                <a:solidFill>
                  <a:srgbClr val="000000"/>
                </a:solidFill>
                <a:effectLst/>
                <a:uFillTx/>
                <a:latin typeface="Arial"/>
              </a:rPr>
              <a:t>O = </a:t>
            </a:r>
            <a:r>
              <a:rPr lang="de-DE" sz="1800" b="0" i="1" u="none" strike="noStrike">
                <a:solidFill>
                  <a:srgbClr val="000000"/>
                </a:solidFill>
                <a:effectLst/>
                <a:uFillTx/>
                <a:latin typeface="Arial"/>
              </a:rPr>
              <a:t>15</a:t>
            </a:r>
            <a:endParaRPr lang="de-DE" sz="1800" b="0" u="none" strike="noStrike">
              <a:solidFill>
                <a:srgbClr val="000000"/>
              </a:solidFill>
              <a:effectLst/>
              <a:uFillTx/>
              <a:latin typeface="Arial"/>
            </a:endParaRPr>
          </a:p>
        </p:txBody>
      </p:sp>
      <p:sp>
        <p:nvSpPr>
          <p:cNvPr id="112" name="Textfeld 3"/>
          <p:cNvSpPr/>
          <p:nvPr/>
        </p:nvSpPr>
        <p:spPr>
          <a:xfrm>
            <a:off x="0" y="-4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PlaceHolder 1"/>
          <p:cNvSpPr>
            <a:spLocks noGrp="1"/>
          </p:cNvSpPr>
          <p:nvPr>
            <p:ph type="title"/>
          </p:nvPr>
        </p:nvSpPr>
        <p:spPr>
          <a:xfrm>
            <a:off x="386280" y="276480"/>
            <a:ext cx="10652040" cy="86148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Aptos Display"/>
              </a:rPr>
              <a:t>Scenario 2: Der online Fake</a:t>
            </a:r>
            <a:endParaRPr lang="de-DE" sz="4400" b="0" u="none" strike="noStrike">
              <a:solidFill>
                <a:srgbClr val="000000"/>
              </a:solidFill>
              <a:effectLst/>
              <a:uFillTx/>
              <a:latin typeface="Arial"/>
            </a:endParaRPr>
          </a:p>
        </p:txBody>
      </p:sp>
      <p:sp>
        <p:nvSpPr>
          <p:cNvPr id="114" name="PlaceHolder 2"/>
          <p:cNvSpPr>
            <a:spLocks noGrp="1"/>
          </p:cNvSpPr>
          <p:nvPr>
            <p:ph/>
          </p:nvPr>
        </p:nvSpPr>
        <p:spPr>
          <a:xfrm>
            <a:off x="180720" y="1260000"/>
            <a:ext cx="11879280" cy="5399280"/>
          </a:xfrm>
          <a:prstGeom prst="rect">
            <a:avLst/>
          </a:prstGeom>
          <a:noFill/>
          <a:ln w="0">
            <a:noFill/>
          </a:ln>
        </p:spPr>
        <p:txBody>
          <a:bodyPr lIns="91440" tIns="45720" rIns="91440" bIns="45720" anchor="t">
            <a:normAutofit fontScale="85000" lnSpcReduction="19999"/>
          </a:bodyPr>
          <a:lstStyle/>
          <a:p>
            <a:pPr marL="228600" indent="-228600" defTabSz="914400">
              <a:lnSpc>
                <a:spcPct val="90000"/>
              </a:lnSpc>
              <a:spcBef>
                <a:spcPts val="1001"/>
              </a:spcBef>
              <a:buClr>
                <a:srgbClr val="000000"/>
              </a:buClr>
              <a:buFont typeface="Arial"/>
              <a:buChar char="•"/>
            </a:pPr>
            <a:r>
              <a:rPr lang="de-DE" sz="1800" b="0" u="none" strike="noStrike">
                <a:solidFill>
                  <a:srgbClr val="000000"/>
                </a:solidFill>
                <a:effectLst/>
                <a:uFillTx/>
                <a:latin typeface="Arial"/>
              </a:rPr>
              <a:t>Eine gefälschte Behauptung inklusive Bild wird auf einer Social-Media-Plattform hochgeladen.</a:t>
            </a: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Reichweite </a:t>
            </a:r>
            <a:r>
              <a:rPr lang="de-DE" sz="1800" b="0" i="1" u="none" strike="noStrike">
                <a:solidFill>
                  <a:srgbClr val="000000"/>
                </a:solidFill>
                <a:effectLst/>
                <a:uFillTx/>
                <a:latin typeface="Arial"/>
              </a:rPr>
              <a:t>R(t) </a:t>
            </a:r>
            <a:r>
              <a:rPr lang="de-DE" sz="1800" b="0" u="none" strike="noStrike">
                <a:solidFill>
                  <a:srgbClr val="000000"/>
                </a:solidFill>
                <a:effectLst/>
                <a:uFillTx/>
                <a:latin typeface="Arial"/>
              </a:rPr>
              <a:t>ist exponentiell: Durch Algorithmen und Teilen verbreitet sich der Fake rasant an Tausende Unbekannte. Der Wert schießt in die Höhe.</a:t>
            </a: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Anonymität </a:t>
            </a:r>
            <a:r>
              <a:rPr lang="de-DE" sz="1800" b="0" i="1" u="none" strike="noStrike">
                <a:solidFill>
                  <a:srgbClr val="000000"/>
                </a:solidFill>
                <a:effectLst/>
                <a:uFillTx/>
                <a:latin typeface="Arial"/>
              </a:rPr>
              <a:t>A</a:t>
            </a:r>
            <a:r>
              <a:rPr lang="de-DE" sz="1800" b="0" u="none" strike="noStrike">
                <a:solidFill>
                  <a:srgbClr val="000000"/>
                </a:solidFill>
                <a:effectLst/>
                <a:uFillTx/>
                <a:latin typeface="Arial"/>
              </a:rPr>
              <a:t> ist maximal, </a:t>
            </a:r>
            <a:r>
              <a:rPr lang="de-DE" sz="1800" b="0" i="1" u="none" strike="noStrike">
                <a:solidFill>
                  <a:srgbClr val="000000"/>
                </a:solidFill>
                <a:effectLst/>
                <a:uFillTx/>
                <a:latin typeface="Arial"/>
              </a:rPr>
              <a:t>A&gt; 1:</a:t>
            </a:r>
            <a:r>
              <a:rPr lang="de-DE" sz="1800" b="0" u="none" strike="noStrike">
                <a:solidFill>
                  <a:srgbClr val="000000"/>
                </a:solidFill>
                <a:effectLst/>
                <a:uFillTx/>
                <a:latin typeface="Arial"/>
              </a:rPr>
              <a:t> Die Täter nutzen Fake-Profile. Das Opfer weiß nicht: „War das mein Nachbar? Mein Arbeitskollege?“ Diese Ungewissheit erzeugt dauerhafte Paranoia im Alltag. Das multipliziert das psychologische Trauma immens.</a:t>
            </a: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Permanenz </a:t>
            </a:r>
            <a:r>
              <a:rPr lang="de-DE" sz="1800" b="0" i="1" u="none" strike="noStrike">
                <a:solidFill>
                  <a:srgbClr val="000000"/>
                </a:solidFill>
                <a:effectLst/>
                <a:uFillTx/>
                <a:latin typeface="Arial"/>
              </a:rPr>
              <a:t>P</a:t>
            </a:r>
            <a:r>
              <a:rPr lang="de-DE" sz="1800" b="0" u="none" strike="noStrike">
                <a:solidFill>
                  <a:srgbClr val="000000"/>
                </a:solidFill>
                <a:effectLst/>
                <a:uFillTx/>
                <a:latin typeface="Arial"/>
              </a:rPr>
              <a:t> ist dauerhaft: Das Internet vergisst nicht. Suchmaschinen listen den Fake auch noch nach Jahren auf. Das Opfer steht unter ständigem Stress, dass neue Bekannte darauf stoßen.</a:t>
            </a: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Rechnung &amp; Effekt: Schaden </a:t>
            </a:r>
            <a:r>
              <a:rPr lang="de-DE" sz="1800" b="0" i="1" u="none" strike="noStrike">
                <a:solidFill>
                  <a:srgbClr val="000000"/>
                </a:solidFill>
                <a:effectLst/>
                <a:uFillTx/>
                <a:latin typeface="Arial"/>
              </a:rPr>
              <a:t>D = 5 * 8 * 3 * 10 = 1200 </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Das Ergebnis ist ein potenzierter, maximaler Gesamtschaden.</a:t>
            </a:r>
          </a:p>
          <a:p>
            <a:pPr marL="228600"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15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Osburgs Vermutung </a:t>
            </a:r>
            <a:r>
              <a:rPr lang="de-DE" sz="1800" b="0" i="1" u="none" strike="noStrike">
                <a:solidFill>
                  <a:srgbClr val="000000"/>
                </a:solidFill>
                <a:effectLst/>
                <a:uFillTx/>
                <a:latin typeface="Arial"/>
              </a:rPr>
              <a:t>cs_cyber = 0,05</a:t>
            </a:r>
            <a:r>
              <a:rPr lang="de-DE" sz="1800" b="0" u="none" strike="noStrike">
                <a:solidFill>
                  <a:srgbClr val="000000"/>
                </a:solidFill>
                <a:effectLst/>
                <a:uFillTx/>
                <a:latin typeface="Arial"/>
              </a:rPr>
              <a:t>, da digitale Intervention</a:t>
            </a:r>
          </a:p>
          <a:p>
            <a:pPr marL="228600" indent="0" defTabSz="914400">
              <a:lnSpc>
                <a:spcPct val="15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rPr>
              <a:t>Schaden </a:t>
            </a:r>
            <a:r>
              <a:rPr lang="de-DE" sz="1800" b="0" i="1" u="none" strike="noStrike">
                <a:solidFill>
                  <a:srgbClr val="000000"/>
                </a:solidFill>
                <a:effectLst/>
                <a:uFillTx/>
                <a:latin typeface="Arial"/>
              </a:rPr>
              <a:t>D</a:t>
            </a:r>
            <a:r>
              <a:rPr lang="de-DE" sz="1000" b="0" i="1" u="none" strike="noStrike">
                <a:solidFill>
                  <a:srgbClr val="000000"/>
                </a:solidFill>
                <a:effectLst/>
                <a:uFillTx/>
                <a:latin typeface="Arial"/>
              </a:rPr>
              <a:t>O</a:t>
            </a:r>
            <a:r>
              <a:rPr lang="de-DE" sz="1800" b="0" i="1" u="none" strike="noStrike">
                <a:solidFill>
                  <a:srgbClr val="000000"/>
                </a:solidFill>
                <a:effectLst/>
                <a:uFillTx/>
                <a:latin typeface="Arial"/>
              </a:rPr>
              <a:t> = 240</a:t>
            </a:r>
            <a:br>
              <a:rPr sz="1800"/>
            </a:br>
            <a:r>
              <a:rPr lang="de-DE" sz="1800" b="0" u="none" strike="noStrike">
                <a:solidFill>
                  <a:srgbClr val="000000"/>
                </a:solidFill>
                <a:effectLst/>
                <a:uFillTx/>
                <a:latin typeface="Arial"/>
              </a:rPr>
              <a:t> </a:t>
            </a:r>
          </a:p>
        </p:txBody>
      </p:sp>
      <p:sp>
        <p:nvSpPr>
          <p:cNvPr id="115" name="Textfeld 4"/>
          <p:cNvSpPr/>
          <p:nvPr/>
        </p:nvSpPr>
        <p:spPr>
          <a:xfrm>
            <a:off x="9000000" y="629604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16" name="Rectangle 12">
            <a:extLst>
              <a:ext uri="{C183D7F6-B498-43B3-948B-1728B52AA6E4}">
                <adec:decorative xmlns:adec="http://schemas.microsoft.com/office/drawing/2017/decorative" val="1"/>
              </a:ext>
            </a:extLst>
          </p:cNvPr>
          <p:cNvSpPr/>
          <p:nvPr/>
        </p:nvSpPr>
        <p:spPr>
          <a:xfrm>
            <a:off x="0" y="0"/>
            <a:ext cx="12191040" cy="6856920"/>
          </a:xfrm>
          <a:prstGeom prst="rect">
            <a:avLst/>
          </a:prstGeom>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en-US" sz="1800" b="0" u="none" strike="noStrike">
              <a:solidFill>
                <a:schemeClr val="lt1"/>
              </a:solidFill>
              <a:effectLst/>
              <a:uFillTx/>
              <a:latin typeface="Aptos"/>
              <a:ea typeface="DejaVu Sans"/>
            </a:endParaRPr>
          </a:p>
        </p:txBody>
      </p:sp>
      <p:sp>
        <p:nvSpPr>
          <p:cNvPr id="117" name="Rectangle 14">
            <a:extLst>
              <a:ext uri="{C183D7F6-B498-43B3-948B-1728B52AA6E4}">
                <adec:decorative xmlns:adec="http://schemas.microsoft.com/office/drawing/2017/decorative" val="1"/>
              </a:ext>
            </a:extLst>
          </p:cNvPr>
          <p:cNvSpPr/>
          <p:nvPr/>
        </p:nvSpPr>
        <p:spPr>
          <a:xfrm flipH="1">
            <a:off x="-720" y="5266440"/>
            <a:ext cx="12191040" cy="1589760"/>
          </a:xfrm>
          <a:prstGeom prst="rect">
            <a:avLst/>
          </a:prstGeom>
          <a:gradFill rotWithShape="0">
            <a:gsLst>
              <a:gs pos="0">
                <a:srgbClr val="000000"/>
              </a:gs>
              <a:gs pos="100000">
                <a:srgbClr val="156082"/>
              </a:gs>
            </a:gsLst>
            <a:lin ang="2400000"/>
          </a:gradFill>
          <a:ln w="1908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en-US" sz="1800" b="0" u="none" strike="noStrike">
              <a:solidFill>
                <a:schemeClr val="lt1"/>
              </a:solidFill>
              <a:effectLst/>
              <a:uFillTx/>
              <a:latin typeface="Aptos"/>
              <a:ea typeface="DejaVu Sans"/>
            </a:endParaRPr>
          </a:p>
        </p:txBody>
      </p:sp>
      <p:sp>
        <p:nvSpPr>
          <p:cNvPr id="118" name="Rectangle 16">
            <a:extLst>
              <a:ext uri="{C183D7F6-B498-43B3-948B-1728B52AA6E4}">
                <adec:decorative xmlns:adec="http://schemas.microsoft.com/office/drawing/2017/decorative" val="1"/>
              </a:ext>
            </a:extLst>
          </p:cNvPr>
          <p:cNvSpPr/>
          <p:nvPr/>
        </p:nvSpPr>
        <p:spPr>
          <a:xfrm flipH="1">
            <a:off x="-5760" y="5270040"/>
            <a:ext cx="12184200" cy="1589760"/>
          </a:xfrm>
          <a:prstGeom prst="rect">
            <a:avLst/>
          </a:prstGeom>
          <a:gradFill rotWithShape="0">
            <a:gsLst>
              <a:gs pos="0">
                <a:srgbClr val="156082">
                  <a:alpha val="0"/>
                </a:srgbClr>
              </a:gs>
              <a:gs pos="100000">
                <a:srgbClr val="0B3041"/>
              </a:gs>
            </a:gsLst>
            <a:lin ang="600000"/>
          </a:gradFill>
          <a:ln w="1908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en-US" sz="1800" b="0" u="none" strike="noStrike">
              <a:solidFill>
                <a:schemeClr val="lt1"/>
              </a:solidFill>
              <a:effectLst/>
              <a:uFillTx/>
              <a:latin typeface="Aptos"/>
              <a:ea typeface="DejaVu Sans"/>
            </a:endParaRPr>
          </a:p>
        </p:txBody>
      </p:sp>
      <p:sp>
        <p:nvSpPr>
          <p:cNvPr id="119" name="Rectangle 18">
            <a:extLst>
              <a:ext uri="{C183D7F6-B498-43B3-948B-1728B52AA6E4}">
                <adec:decorative xmlns:adec="http://schemas.microsoft.com/office/drawing/2017/decorative" val="1"/>
              </a:ext>
            </a:extLst>
          </p:cNvPr>
          <p:cNvSpPr/>
          <p:nvPr/>
        </p:nvSpPr>
        <p:spPr>
          <a:xfrm flipH="1">
            <a:off x="8109360" y="5265720"/>
            <a:ext cx="4075560" cy="1589760"/>
          </a:xfrm>
          <a:prstGeom prst="rect">
            <a:avLst/>
          </a:prstGeom>
          <a:gradFill rotWithShape="0">
            <a:gsLst>
              <a:gs pos="0">
                <a:srgbClr val="0B3041"/>
              </a:gs>
              <a:gs pos="100000">
                <a:srgbClr val="156082">
                  <a:alpha val="0"/>
                </a:srgbClr>
              </a:gs>
            </a:gsLst>
            <a:lin ang="19200000"/>
          </a:gradFill>
          <a:ln w="1908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en-US" sz="1800" b="0" u="none" strike="noStrike">
              <a:solidFill>
                <a:schemeClr val="lt1"/>
              </a:solidFill>
              <a:effectLst/>
              <a:uFillTx/>
              <a:latin typeface="Aptos"/>
              <a:ea typeface="DejaVu Sans"/>
            </a:endParaRPr>
          </a:p>
        </p:txBody>
      </p:sp>
      <p:sp>
        <p:nvSpPr>
          <p:cNvPr id="120" name="Rectangle 20">
            <a:extLst>
              <a:ext uri="{C183D7F6-B498-43B3-948B-1728B52AA6E4}">
                <adec:decorative xmlns:adec="http://schemas.microsoft.com/office/drawing/2017/decorative" val="1"/>
              </a:ext>
            </a:extLst>
          </p:cNvPr>
          <p:cNvSpPr/>
          <p:nvPr/>
        </p:nvSpPr>
        <p:spPr>
          <a:xfrm rot="10800000">
            <a:off x="-12240" y="5263560"/>
            <a:ext cx="12191040" cy="1596240"/>
          </a:xfrm>
          <a:prstGeom prst="rect">
            <a:avLst/>
          </a:prstGeom>
          <a:gradFill rotWithShape="0">
            <a:gsLst>
              <a:gs pos="0">
                <a:srgbClr val="000000">
                  <a:alpha val="0"/>
                </a:srgbClr>
              </a:gs>
              <a:gs pos="99000">
                <a:srgbClr val="0B3041">
                  <a:alpha val="55000"/>
                </a:srgbClr>
              </a:gs>
            </a:gsLst>
            <a:lin ang="6000000"/>
          </a:gradFill>
          <a:ln w="1908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en-US" sz="1800" b="0" u="none" strike="noStrike">
              <a:solidFill>
                <a:schemeClr val="lt1"/>
              </a:solidFill>
              <a:effectLst/>
              <a:uFillTx/>
              <a:latin typeface="Aptos"/>
              <a:ea typeface="DejaVu Sans"/>
            </a:endParaRPr>
          </a:p>
        </p:txBody>
      </p:sp>
      <p:sp>
        <p:nvSpPr>
          <p:cNvPr id="121" name="PlaceHolder 1"/>
          <p:cNvSpPr>
            <a:spLocks noGrp="1"/>
          </p:cNvSpPr>
          <p:nvPr>
            <p:ph type="title"/>
          </p:nvPr>
        </p:nvSpPr>
        <p:spPr>
          <a:xfrm>
            <a:off x="1371600" y="5510160"/>
            <a:ext cx="9894960" cy="1032480"/>
          </a:xfrm>
          <a:prstGeom prst="rect">
            <a:avLst/>
          </a:prstGeom>
          <a:solidFill>
            <a:srgbClr val="F6F9D4"/>
          </a:solidFill>
          <a:ln w="0">
            <a:noFill/>
          </a:ln>
        </p:spPr>
        <p:txBody>
          <a:bodyPr lIns="91440" tIns="45720" rIns="91440" bIns="45720" anchor="ctr">
            <a:normAutofit fontScale="92500" lnSpcReduction="9999"/>
          </a:bodyPr>
          <a:lstStyle/>
          <a:p>
            <a:pPr indent="0" defTabSz="914400">
              <a:lnSpc>
                <a:spcPct val="90000"/>
              </a:lnSpc>
              <a:buNone/>
              <a:tabLst>
                <a:tab pos="0" algn="l"/>
              </a:tabLst>
            </a:pPr>
            <a:r>
              <a:rPr lang="de-DE" sz="4000" b="0" u="none" strike="noStrike">
                <a:solidFill>
                  <a:schemeClr val="dk1"/>
                </a:solidFill>
                <a:effectLst/>
                <a:uFillTx/>
                <a:latin typeface="Aptos Display"/>
              </a:rPr>
              <a:t>Grafische Darstellung des Schadensvergleichs</a:t>
            </a:r>
            <a:endParaRPr lang="de-DE" sz="4000" b="0" u="none" strike="noStrike">
              <a:solidFill>
                <a:srgbClr val="000000"/>
              </a:solidFill>
              <a:effectLst/>
              <a:uFillTx/>
              <a:latin typeface="Arial"/>
            </a:endParaRPr>
          </a:p>
        </p:txBody>
      </p:sp>
      <p:pic>
        <p:nvPicPr>
          <p:cNvPr id="122" name="Inhaltsplatzhalter 5"/>
          <p:cNvPicPr/>
          <p:nvPr/>
        </p:nvPicPr>
        <p:blipFill>
          <a:blip r:embed="rId2"/>
          <a:stretch/>
        </p:blipFill>
        <p:spPr>
          <a:xfrm>
            <a:off x="280440" y="298080"/>
            <a:ext cx="11668680" cy="4812840"/>
          </a:xfrm>
          <a:prstGeom prst="rect">
            <a:avLst/>
          </a:prstGeom>
          <a:noFill/>
          <a:ln w="0">
            <a:noFill/>
          </a:ln>
        </p:spPr>
      </p:pic>
      <p:sp>
        <p:nvSpPr>
          <p:cNvPr id="123" name="Textfeld 3"/>
          <p:cNvSpPr/>
          <p:nvPr/>
        </p:nvSpPr>
        <p:spPr>
          <a:xfrm>
            <a:off x="0" y="39240"/>
            <a:ext cx="272268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PlaceHolder 1"/>
          <p:cNvSpPr>
            <a:spLocks noGrp="1"/>
          </p:cNvSpPr>
          <p:nvPr>
            <p:ph type="title"/>
          </p:nvPr>
        </p:nvSpPr>
        <p:spPr>
          <a:xfrm>
            <a:off x="0" y="678960"/>
            <a:ext cx="12042360" cy="1155600"/>
          </a:xfrm>
          <a:prstGeom prst="rect">
            <a:avLst/>
          </a:prstGeom>
          <a:noFill/>
          <a:ln w="0">
            <a:noFill/>
          </a:ln>
        </p:spPr>
        <p:txBody>
          <a:bodyPr lIns="91440" tIns="45720" rIns="91440" bIns="45720" anchor="ctr">
            <a:normAutofit fontScale="92500" lnSpcReduction="9999"/>
          </a:bodyPr>
          <a:lstStyle/>
          <a:p>
            <a:pPr indent="0" defTabSz="914400">
              <a:lnSpc>
                <a:spcPct val="90000"/>
              </a:lnSpc>
              <a:buNone/>
              <a:tabLst>
                <a:tab pos="0" algn="l"/>
              </a:tabLst>
            </a:pPr>
            <a:r>
              <a:rPr lang="de-DE" sz="4400" b="0" u="none" strike="noStrike">
                <a:solidFill>
                  <a:schemeClr val="dk1"/>
                </a:solidFill>
                <a:effectLst/>
                <a:uFillTx/>
                <a:latin typeface="Aptos Display"/>
              </a:rPr>
              <a:t>Das NetLogo Simulationsmodell (ABM</a:t>
            </a:r>
            <a:r>
              <a:rPr lang="en-US" sz="4400" b="0" u="none" strike="noStrike">
                <a:solidFill>
                  <a:schemeClr val="dk1"/>
                </a:solidFill>
                <a:effectLst/>
                <a:uFillTx/>
                <a:latin typeface="Aptos Display"/>
              </a:rPr>
              <a:t>) – Rumor Mill in zwei Welten</a:t>
            </a:r>
            <a:endParaRPr lang="de-DE" sz="4400" b="0" u="none" strike="noStrike">
              <a:solidFill>
                <a:srgbClr val="000000"/>
              </a:solidFill>
              <a:effectLst/>
              <a:uFillTx/>
              <a:latin typeface="Arial"/>
            </a:endParaRPr>
          </a:p>
        </p:txBody>
      </p:sp>
      <p:sp>
        <p:nvSpPr>
          <p:cNvPr id="125" name="PlaceHolder 2"/>
          <p:cNvSpPr>
            <a:spLocks noGrp="1"/>
          </p:cNvSpPr>
          <p:nvPr>
            <p:ph/>
          </p:nvPr>
        </p:nvSpPr>
        <p:spPr>
          <a:xfrm>
            <a:off x="148680" y="1836000"/>
            <a:ext cx="11494440" cy="481500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400" b="1" u="none" strike="noStrike">
                <a:solidFill>
                  <a:schemeClr val="dk1"/>
                </a:solidFill>
                <a:effectLst/>
                <a:uFillTx/>
                <a:latin typeface="TimesNewRomanPS-BoldMT"/>
              </a:rPr>
              <a:t>Agenten (Breeds)</a:t>
            </a: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4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400" b="0" u="none" strike="noStrike">
                <a:solidFill>
                  <a:schemeClr val="dk1"/>
                </a:solidFill>
                <a:effectLst/>
                <a:uFillTx/>
                <a:latin typeface="Courier New"/>
              </a:rPr>
              <a:t>targets</a:t>
            </a:r>
            <a:r>
              <a:rPr lang="de-DE" sz="2400" b="0" u="none" strike="noStrike">
                <a:solidFill>
                  <a:schemeClr val="dk1"/>
                </a:solidFill>
                <a:effectLst/>
                <a:uFillTx/>
                <a:latin typeface="Times New Roman"/>
              </a:rPr>
              <a:t> (Das Opfer / Die Opfer-Knoten).</a:t>
            </a: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4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400" b="0" u="none" strike="noStrike">
                <a:solidFill>
                  <a:schemeClr val="dk1"/>
                </a:solidFill>
                <a:effectLst/>
                <a:uFillTx/>
                <a:latin typeface="Courier New"/>
              </a:rPr>
              <a:t>citizens</a:t>
            </a:r>
            <a:r>
              <a:rPr lang="de-DE" sz="2400" b="0" u="none" strike="noStrike">
                <a:solidFill>
                  <a:schemeClr val="dk1"/>
                </a:solidFill>
                <a:effectLst/>
                <a:uFillTx/>
                <a:latin typeface="Times New Roman"/>
              </a:rPr>
              <a:t> (Die normalen Netzwerkknoten). </a:t>
            </a:r>
            <a:r>
              <a:rPr lang="en-US" sz="2400" b="0" u="none" strike="noStrike">
                <a:solidFill>
                  <a:schemeClr val="dk1"/>
                </a:solidFill>
                <a:effectLst/>
                <a:uFillTx/>
                <a:latin typeface="Times New Roman"/>
              </a:rPr>
              <a:t>Sie</a:t>
            </a:r>
            <a:r>
              <a:rPr lang="de-DE" sz="2400" b="0" u="none" strike="noStrike">
                <a:solidFill>
                  <a:schemeClr val="dk1"/>
                </a:solidFill>
                <a:effectLst/>
                <a:uFillTx/>
                <a:latin typeface="Times New Roman"/>
              </a:rPr>
              <a:t> haben Zustände:</a:t>
            </a:r>
            <a:endParaRPr lang="de-DE" sz="2400" b="0" u="none" strike="noStrike">
              <a:solidFill>
                <a:srgbClr val="000000"/>
              </a:solidFill>
              <a:effectLst/>
              <a:uFillTx/>
              <a:latin typeface="Arial"/>
            </a:endParaRPr>
          </a:p>
          <a:p>
            <a:pPr marL="1143000" lvl="2" indent="-228600" defTabSz="914400">
              <a:lnSpc>
                <a:spcPct val="90000"/>
              </a:lnSpc>
              <a:spcBef>
                <a:spcPts val="499"/>
              </a:spcBef>
              <a:buClr>
                <a:srgbClr val="000000"/>
              </a:buClr>
              <a:buFont typeface="Arial"/>
              <a:buChar char="•"/>
              <a:tabLst>
                <a:tab pos="0" algn="l"/>
              </a:tabLst>
            </a:pPr>
            <a:r>
              <a:rPr lang="de-DE" sz="2400" b="0" u="none" strike="noStrike">
                <a:solidFill>
                  <a:schemeClr val="dk1"/>
                </a:solidFill>
                <a:effectLst/>
                <a:uFillTx/>
                <a:latin typeface="Times New Roman"/>
              </a:rPr>
              <a:t> </a:t>
            </a:r>
            <a:r>
              <a:rPr lang="de-DE" sz="2400" b="0" i="1" u="none" strike="noStrike">
                <a:solidFill>
                  <a:schemeClr val="dk1"/>
                </a:solidFill>
                <a:effectLst/>
                <a:uFillTx/>
                <a:latin typeface="TimesNewRomanPS-ItalicMT"/>
              </a:rPr>
              <a:t>Susceptible</a:t>
            </a:r>
            <a:r>
              <a:rPr lang="de-DE" sz="2400" b="0" u="none" strike="noStrike">
                <a:solidFill>
                  <a:schemeClr val="dk1"/>
                </a:solidFill>
                <a:effectLst/>
                <a:uFillTx/>
                <a:latin typeface="Times New Roman"/>
              </a:rPr>
              <a:t> (kennt das Gerücht nicht),</a:t>
            </a:r>
            <a:endParaRPr lang="de-DE" sz="2400" b="0" u="none" strike="noStrike">
              <a:solidFill>
                <a:srgbClr val="000000"/>
              </a:solidFill>
              <a:effectLst/>
              <a:uFillTx/>
              <a:latin typeface="Arial"/>
            </a:endParaRPr>
          </a:p>
          <a:p>
            <a:pPr marL="1143000" lvl="2" indent="-228600" defTabSz="914400">
              <a:lnSpc>
                <a:spcPct val="90000"/>
              </a:lnSpc>
              <a:spcBef>
                <a:spcPts val="499"/>
              </a:spcBef>
              <a:buClr>
                <a:srgbClr val="000000"/>
              </a:buClr>
              <a:buFont typeface="Arial"/>
              <a:buChar char="•"/>
              <a:tabLst>
                <a:tab pos="0" algn="l"/>
              </a:tabLst>
            </a:pPr>
            <a:r>
              <a:rPr lang="de-DE" sz="2400" b="0" u="none" strike="noStrike">
                <a:solidFill>
                  <a:schemeClr val="dk1"/>
                </a:solidFill>
                <a:effectLst/>
                <a:uFillTx/>
                <a:latin typeface="Times New Roman"/>
              </a:rPr>
              <a:t> </a:t>
            </a:r>
            <a:r>
              <a:rPr lang="de-DE" sz="2400" b="0" i="1" u="none" strike="noStrike">
                <a:solidFill>
                  <a:schemeClr val="dk1"/>
                </a:solidFill>
                <a:effectLst/>
                <a:uFillTx/>
                <a:latin typeface="TimesNewRomanPS-ItalicMT"/>
              </a:rPr>
              <a:t>Infected </a:t>
            </a:r>
            <a:r>
              <a:rPr lang="de-DE" sz="2400" b="0" u="none" strike="noStrike">
                <a:solidFill>
                  <a:schemeClr val="dk1"/>
                </a:solidFill>
                <a:effectLst/>
                <a:uFillTx/>
                <a:latin typeface="Times New Roman"/>
              </a:rPr>
              <a:t>(glaubt und verbreitet es),</a:t>
            </a:r>
            <a:endParaRPr lang="de-DE" sz="2400" b="0" u="none" strike="noStrike">
              <a:solidFill>
                <a:srgbClr val="000000"/>
              </a:solidFill>
              <a:effectLst/>
              <a:uFillTx/>
              <a:latin typeface="Arial"/>
            </a:endParaRPr>
          </a:p>
          <a:p>
            <a:pPr marL="1143000" lvl="2" indent="-228600" defTabSz="914400">
              <a:lnSpc>
                <a:spcPct val="90000"/>
              </a:lnSpc>
              <a:spcBef>
                <a:spcPts val="499"/>
              </a:spcBef>
              <a:buClr>
                <a:srgbClr val="000000"/>
              </a:buClr>
              <a:buFont typeface="Arial"/>
              <a:buChar char="•"/>
              <a:tabLst>
                <a:tab pos="0" algn="l"/>
              </a:tabLst>
            </a:pPr>
            <a:r>
              <a:rPr lang="de-DE" sz="2400" b="0" u="none" strike="noStrike">
                <a:solidFill>
                  <a:schemeClr val="dk1"/>
                </a:solidFill>
                <a:effectLst/>
                <a:uFillTx/>
                <a:latin typeface="Times New Roman"/>
              </a:rPr>
              <a:t> </a:t>
            </a:r>
            <a:r>
              <a:rPr lang="de-DE" sz="2400" b="0" i="1" u="none" strike="noStrike">
                <a:solidFill>
                  <a:schemeClr val="dk1"/>
                </a:solidFill>
                <a:effectLst/>
                <a:uFillTx/>
                <a:latin typeface="TimesNewRomanPS-ItalicMT"/>
              </a:rPr>
              <a:t>Recovered</a:t>
            </a:r>
            <a:r>
              <a:rPr lang="de-DE" sz="2400" b="0" u="none" strike="noStrike">
                <a:solidFill>
                  <a:schemeClr val="dk1"/>
                </a:solidFill>
                <a:effectLst/>
                <a:uFillTx/>
                <a:latin typeface="Times New Roman"/>
              </a:rPr>
              <a:t> (kennt es, ignoriert/glaubt es nicht mehr).</a:t>
            </a:r>
            <a:endParaRPr lang="de-DE" sz="24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p:txBody>
      </p:sp>
      <p:sp>
        <p:nvSpPr>
          <p:cNvPr id="126" name="Textfeld 6"/>
          <p:cNvSpPr/>
          <p:nvPr/>
        </p:nvSpPr>
        <p:spPr>
          <a:xfrm>
            <a:off x="0" y="-4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PlaceHolder 1"/>
          <p:cNvSpPr>
            <a:spLocks noGrp="1"/>
          </p:cNvSpPr>
          <p:nvPr>
            <p:ph/>
          </p:nvPr>
        </p:nvSpPr>
        <p:spPr>
          <a:xfrm>
            <a:off x="150840" y="1571760"/>
            <a:ext cx="11604960" cy="5041080"/>
          </a:xfrm>
          <a:prstGeom prst="rect">
            <a:avLst/>
          </a:prstGeom>
          <a:noFill/>
          <a:ln w="0">
            <a:noFill/>
          </a:ln>
        </p:spPr>
        <p:txBody>
          <a:bodyPr lIns="91440" tIns="45720" rIns="91440" bIns="45720" anchor="t">
            <a:normAutofit fontScale="92500" lnSpcReduction="9999"/>
          </a:bodyPr>
          <a:lstStyle/>
          <a:p>
            <a:pPr marL="228600" indent="-228600" defTabSz="914400">
              <a:lnSpc>
                <a:spcPct val="90000"/>
              </a:lnSpc>
              <a:spcBef>
                <a:spcPts val="1001"/>
              </a:spcBef>
              <a:buClr>
                <a:srgbClr val="000000"/>
              </a:buClr>
              <a:buFont typeface="Arial"/>
              <a:buChar char="•"/>
            </a:pPr>
            <a:r>
              <a:rPr lang="de-DE" sz="2600" b="0" u="none" strike="noStrike">
                <a:solidFill>
                  <a:srgbClr val="000000"/>
                </a:solidFill>
                <a:effectLst/>
                <a:uFillTx/>
                <a:latin typeface="Arial"/>
              </a:rPr>
              <a:t>Setup 1 (Offline): Ein spatially-cluttered oder small-world Netzwerk. Agenten bewegen sich physisch auf der 2D-Fläche (Patches) und stecken Nachbarn bei direktem Kontakt mit einer Wahrscheinlichkeit p an.</a:t>
            </a:r>
          </a:p>
          <a:p>
            <a:pPr indent="0" defTabSz="914400">
              <a:lnSpc>
                <a:spcPct val="90000"/>
              </a:lnSpc>
              <a:spcBef>
                <a:spcPts val="1001"/>
              </a:spcBef>
              <a:buNone/>
              <a:tabLst>
                <a:tab pos="0" algn="l"/>
              </a:tabLst>
            </a:pPr>
            <a:endParaRPr lang="de-DE" sz="26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600" b="0" u="none" strike="noStrike">
                <a:solidFill>
                  <a:srgbClr val="000000"/>
                </a:solidFill>
                <a:effectLst/>
                <a:uFillTx/>
                <a:latin typeface="Arial"/>
              </a:rPr>
              <a:t>Setup 2 (Online): Ein preferential-attachment Netzwerk (Barabási-Albert-Modell). Agenten sind unbeweglich, aber über "Links" digital verknüpft. Einige wenige Knoten sind "Hubs" (Influencer/Multiplikatoren). Die Verbreitung springt sofort über weite Distanzen.</a:t>
            </a:r>
          </a:p>
          <a:p>
            <a:pPr indent="0" defTabSz="914400">
              <a:lnSpc>
                <a:spcPct val="90000"/>
              </a:lnSpc>
              <a:spcBef>
                <a:spcPts val="1001"/>
              </a:spcBef>
              <a:buNone/>
              <a:tabLst>
                <a:tab pos="0" algn="l"/>
              </a:tabLst>
            </a:pPr>
            <a:endParaRPr lang="de-DE" sz="26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600" b="0" u="none" strike="noStrike">
                <a:solidFill>
                  <a:srgbClr val="000000"/>
                </a:solidFill>
                <a:effectLst/>
                <a:uFillTx/>
                <a:latin typeface="Arial"/>
              </a:rPr>
              <a:t>Output-Messung in NetLogo: Implementierter Plot, der den akkumulierten psychischen Schaden des Opfers misst. Jedes Mal, wenn ein mit dem Opfer verbundener Agent in den Zustand Infected übergeht, steigt der "Schadens-Counter" des Opfers, gewichtet mit dem digitalen Permanenz-Faktor.</a:t>
            </a:r>
          </a:p>
        </p:txBody>
      </p:sp>
      <p:sp>
        <p:nvSpPr>
          <p:cNvPr id="128" name="PlaceHolder 2"/>
          <p:cNvSpPr>
            <a:spLocks noGrp="1"/>
          </p:cNvSpPr>
          <p:nvPr>
            <p:ph type="title"/>
          </p:nvPr>
        </p:nvSpPr>
        <p:spPr>
          <a:xfrm>
            <a:off x="0" y="0"/>
            <a:ext cx="12057480" cy="132444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de-DE" sz="4400" b="0" u="none" strike="noStrike">
                <a:solidFill>
                  <a:schemeClr val="dk1"/>
                </a:solidFill>
                <a:effectLst/>
                <a:uFillTx/>
                <a:latin typeface="Aptos Display"/>
              </a:rPr>
              <a:t>Das NetLogo Simulationsmodell (ABM</a:t>
            </a:r>
            <a:r>
              <a:rPr lang="en-US" sz="4400" b="0" u="none" strike="noStrike">
                <a:solidFill>
                  <a:schemeClr val="dk1"/>
                </a:solidFill>
                <a:effectLst/>
                <a:uFillTx/>
                <a:latin typeface="Aptos Display"/>
              </a:rPr>
              <a:t>) – Rumor Mill in zwei Welten</a:t>
            </a:r>
            <a:endParaRPr lang="de-DE" sz="4400" b="0" u="none" strike="noStrike">
              <a:solidFill>
                <a:srgbClr val="000000"/>
              </a:solidFill>
              <a:effectLst/>
              <a:uFillTx/>
              <a:latin typeface="Arial"/>
            </a:endParaRPr>
          </a:p>
        </p:txBody>
      </p:sp>
      <p:sp>
        <p:nvSpPr>
          <p:cNvPr id="129" name="Textfeld 31"/>
          <p:cNvSpPr/>
          <p:nvPr/>
        </p:nvSpPr>
        <p:spPr>
          <a:xfrm>
            <a:off x="9000000" y="624888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3696840" y="180360"/>
            <a:ext cx="6810840" cy="610560"/>
          </a:xfrm>
          <a:prstGeom prst="rect">
            <a:avLst/>
          </a:prstGeom>
          <a:noFill/>
          <a:ln w="0">
            <a:noFill/>
          </a:ln>
        </p:spPr>
        <p:txBody>
          <a:bodyPr lIns="91440" tIns="45720" rIns="91440" bIns="45720" anchor="ctr">
            <a:normAutofit fontScale="92500" lnSpcReduction="9999"/>
          </a:bodyPr>
          <a:lstStyle/>
          <a:p>
            <a:pPr indent="0" defTabSz="914400">
              <a:lnSpc>
                <a:spcPct val="90000"/>
              </a:lnSpc>
              <a:buNone/>
              <a:tabLst>
                <a:tab pos="0" algn="l"/>
              </a:tabLst>
            </a:pPr>
            <a:r>
              <a:rPr lang="en-US" sz="4400" b="0" u="none" strike="noStrike">
                <a:solidFill>
                  <a:schemeClr val="dk1"/>
                </a:solidFill>
                <a:effectLst/>
                <a:uFillTx/>
                <a:latin typeface="Aptos Display"/>
              </a:rPr>
              <a:t>         R</a:t>
            </a:r>
            <a:r>
              <a:rPr lang="de-DE" sz="4400" b="0" u="none" strike="noStrike">
                <a:solidFill>
                  <a:schemeClr val="dk1"/>
                </a:solidFill>
                <a:effectLst/>
                <a:uFillTx/>
                <a:latin typeface="Aptos Display"/>
              </a:rPr>
              <a:t>umor Mill</a:t>
            </a:r>
            <a:endParaRPr lang="de-DE" sz="4400" b="0" u="none" strike="noStrike">
              <a:solidFill>
                <a:srgbClr val="000000"/>
              </a:solidFill>
              <a:effectLst/>
              <a:uFillTx/>
              <a:latin typeface="Arial"/>
            </a:endParaRPr>
          </a:p>
        </p:txBody>
      </p:sp>
      <p:pic>
        <p:nvPicPr>
          <p:cNvPr id="131" name="Inhaltsplatzhalter 5"/>
          <p:cNvPicPr/>
          <p:nvPr/>
        </p:nvPicPr>
        <p:blipFill>
          <a:blip r:embed="rId2"/>
          <a:stretch/>
        </p:blipFill>
        <p:spPr>
          <a:xfrm>
            <a:off x="2462760" y="949320"/>
            <a:ext cx="8537040" cy="5727240"/>
          </a:xfrm>
          <a:prstGeom prst="rect">
            <a:avLst/>
          </a:prstGeom>
          <a:noFill/>
          <a:ln w="0">
            <a:noFill/>
          </a:ln>
        </p:spPr>
      </p:pic>
      <p:sp>
        <p:nvSpPr>
          <p:cNvPr id="132" name="Textfeld 4"/>
          <p:cNvSpPr/>
          <p:nvPr/>
        </p:nvSpPr>
        <p:spPr>
          <a:xfrm>
            <a:off x="0" y="-4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pic>
        <p:nvPicPr>
          <p:cNvPr id="133" name="Grafik 132"/>
          <p:cNvPicPr/>
          <p:nvPr/>
        </p:nvPicPr>
        <p:blipFill>
          <a:blip r:embed="rId3"/>
          <a:stretch/>
        </p:blipFill>
        <p:spPr>
          <a:xfrm>
            <a:off x="8280000" y="3240000"/>
            <a:ext cx="1799280" cy="1335960"/>
          </a:xfrm>
          <a:prstGeom prst="rect">
            <a:avLst/>
          </a:prstGeom>
          <a:noFill/>
          <a:ln w="0">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4740480" y="365040"/>
            <a:ext cx="6612120" cy="132444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Aptos Display"/>
              </a:rPr>
              <a:t>Rumor Mill</a:t>
            </a:r>
            <a:endParaRPr lang="de-DE" sz="4400" b="0" u="none" strike="noStrike">
              <a:solidFill>
                <a:srgbClr val="000000"/>
              </a:solidFill>
              <a:effectLst/>
              <a:uFillTx/>
              <a:latin typeface="Arial"/>
            </a:endParaRPr>
          </a:p>
        </p:txBody>
      </p:sp>
      <p:pic>
        <p:nvPicPr>
          <p:cNvPr id="135" name="Inhaltsplatzhalter 5"/>
          <p:cNvPicPr/>
          <p:nvPr/>
        </p:nvPicPr>
        <p:blipFill>
          <a:blip r:embed="rId2"/>
          <a:stretch/>
        </p:blipFill>
        <p:spPr>
          <a:xfrm>
            <a:off x="280440" y="1873440"/>
            <a:ext cx="5181120" cy="3483000"/>
          </a:xfrm>
          <a:prstGeom prst="rect">
            <a:avLst/>
          </a:prstGeom>
          <a:noFill/>
          <a:ln w="0">
            <a:noFill/>
          </a:ln>
        </p:spPr>
      </p:pic>
      <p:sp>
        <p:nvSpPr>
          <p:cNvPr id="136" name="Textfeld 4"/>
          <p:cNvSpPr/>
          <p:nvPr/>
        </p:nvSpPr>
        <p:spPr>
          <a:xfrm>
            <a:off x="0" y="-4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pic>
        <p:nvPicPr>
          <p:cNvPr id="137" name="Grafik 136"/>
          <p:cNvPicPr/>
          <p:nvPr/>
        </p:nvPicPr>
        <p:blipFill>
          <a:blip r:embed="rId3"/>
          <a:stretch/>
        </p:blipFill>
        <p:spPr>
          <a:xfrm>
            <a:off x="6660000" y="1843200"/>
            <a:ext cx="4679280" cy="3496680"/>
          </a:xfrm>
          <a:prstGeom prst="rect">
            <a:avLst/>
          </a:prstGeom>
          <a:noFill/>
          <a:ln w="0">
            <a:noFill/>
          </a:ln>
        </p:spPr>
      </p:pic>
      <p:pic>
        <p:nvPicPr>
          <p:cNvPr id="138" name="Grafik 137"/>
          <p:cNvPicPr/>
          <p:nvPr/>
        </p:nvPicPr>
        <p:blipFill>
          <a:blip r:embed="rId4"/>
          <a:stretch/>
        </p:blipFill>
        <p:spPr>
          <a:xfrm>
            <a:off x="3848760" y="3240000"/>
            <a:ext cx="1079280" cy="801360"/>
          </a:xfrm>
          <a:prstGeom prst="rect">
            <a:avLst/>
          </a:prstGeom>
          <a:noFill/>
          <a:ln w="0">
            <a:noFill/>
          </a:ln>
        </p:spPr>
      </p:pic>
      <p:pic>
        <p:nvPicPr>
          <p:cNvPr id="139" name="Grafik 138"/>
          <p:cNvPicPr/>
          <p:nvPr/>
        </p:nvPicPr>
        <p:blipFill>
          <a:blip r:embed="rId4"/>
          <a:stretch/>
        </p:blipFill>
        <p:spPr>
          <a:xfrm>
            <a:off x="10080000" y="2880000"/>
            <a:ext cx="1211400" cy="899280"/>
          </a:xfrm>
          <a:prstGeom prst="rect">
            <a:avLst/>
          </a:prstGeom>
          <a:noFill/>
          <a:ln w="0">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PlaceHolder 1"/>
          <p:cNvSpPr>
            <a:spLocks noGrp="1"/>
          </p:cNvSpPr>
          <p:nvPr>
            <p:ph type="title"/>
          </p:nvPr>
        </p:nvSpPr>
        <p:spPr>
          <a:xfrm>
            <a:off x="4136760" y="365040"/>
            <a:ext cx="3595320" cy="89136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Aptos Display"/>
              </a:rPr>
              <a:t>Rumor Mill</a:t>
            </a:r>
            <a:endParaRPr lang="de-DE" sz="4400" b="0" u="none" strike="noStrike">
              <a:solidFill>
                <a:srgbClr val="000000"/>
              </a:solidFill>
              <a:effectLst/>
              <a:uFillTx/>
              <a:latin typeface="Arial"/>
            </a:endParaRPr>
          </a:p>
        </p:txBody>
      </p:sp>
      <p:pic>
        <p:nvPicPr>
          <p:cNvPr id="141" name="Inhaltsplatzhalter 5"/>
          <p:cNvPicPr/>
          <p:nvPr/>
        </p:nvPicPr>
        <p:blipFill>
          <a:blip r:embed="rId2"/>
          <a:stretch/>
        </p:blipFill>
        <p:spPr>
          <a:xfrm>
            <a:off x="253080" y="1583640"/>
            <a:ext cx="5636520" cy="3786120"/>
          </a:xfrm>
          <a:prstGeom prst="rect">
            <a:avLst/>
          </a:prstGeom>
          <a:noFill/>
          <a:ln w="0">
            <a:noFill/>
          </a:ln>
        </p:spPr>
      </p:pic>
      <p:pic>
        <p:nvPicPr>
          <p:cNvPr id="142" name="Grafik 8"/>
          <p:cNvPicPr/>
          <p:nvPr/>
        </p:nvPicPr>
        <p:blipFill>
          <a:blip r:embed="rId3"/>
          <a:stretch/>
        </p:blipFill>
        <p:spPr>
          <a:xfrm>
            <a:off x="6238080" y="1583640"/>
            <a:ext cx="5665320" cy="3786120"/>
          </a:xfrm>
          <a:prstGeom prst="rect">
            <a:avLst/>
          </a:prstGeom>
          <a:noFill/>
          <a:ln w="0">
            <a:noFill/>
          </a:ln>
        </p:spPr>
      </p:pic>
      <p:sp>
        <p:nvSpPr>
          <p:cNvPr id="143" name="Textfeld 4"/>
          <p:cNvSpPr/>
          <p:nvPr/>
        </p:nvSpPr>
        <p:spPr>
          <a:xfrm>
            <a:off x="0" y="-4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pic>
        <p:nvPicPr>
          <p:cNvPr id="144" name="Grafik 143"/>
          <p:cNvPicPr/>
          <p:nvPr/>
        </p:nvPicPr>
        <p:blipFill>
          <a:blip r:embed="rId4"/>
          <a:stretch/>
        </p:blipFill>
        <p:spPr>
          <a:xfrm>
            <a:off x="4008600" y="3060000"/>
            <a:ext cx="1210680" cy="898920"/>
          </a:xfrm>
          <a:prstGeom prst="rect">
            <a:avLst/>
          </a:prstGeom>
          <a:noFill/>
          <a:ln w="0">
            <a:noFill/>
          </a:ln>
        </p:spPr>
      </p:pic>
      <p:pic>
        <p:nvPicPr>
          <p:cNvPr id="145" name="Grafik 144"/>
          <p:cNvPicPr/>
          <p:nvPr/>
        </p:nvPicPr>
        <p:blipFill>
          <a:blip r:embed="rId4"/>
          <a:stretch/>
        </p:blipFill>
        <p:spPr>
          <a:xfrm>
            <a:off x="10012320" y="3082680"/>
            <a:ext cx="1211400" cy="899280"/>
          </a:xfrm>
          <a:prstGeom prst="rect">
            <a:avLst/>
          </a:prstGeom>
          <a:noFill/>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PlaceHolder 1"/>
          <p:cNvSpPr>
            <a:spLocks noGrp="1"/>
          </p:cNvSpPr>
          <p:nvPr>
            <p:ph type="title"/>
          </p:nvPr>
        </p:nvSpPr>
        <p:spPr>
          <a:xfrm>
            <a:off x="838080" y="771480"/>
            <a:ext cx="10514520" cy="511200"/>
          </a:xfrm>
          <a:prstGeom prst="rect">
            <a:avLst/>
          </a:prstGeom>
          <a:noFill/>
          <a:ln w="0">
            <a:noFill/>
          </a:ln>
        </p:spPr>
        <p:txBody>
          <a:bodyPr lIns="0" tIns="0" rIns="0" bIns="0" anchor="ctr">
            <a:spAutoFit/>
          </a:bodyPr>
          <a:lstStyle/>
          <a:p>
            <a:pPr indent="0" defTabSz="914400">
              <a:lnSpc>
                <a:spcPct val="90000"/>
              </a:lnSpc>
              <a:buNone/>
              <a:tabLst>
                <a:tab pos="0" algn="l"/>
              </a:tabLst>
            </a:pPr>
            <a:r>
              <a:rPr lang="en-US" sz="4000" b="1" u="none" strike="noStrike">
                <a:solidFill>
                  <a:schemeClr val="dk1"/>
                </a:solidFill>
                <a:effectLst/>
                <a:uFillTx/>
                <a:latin typeface="Arial"/>
              </a:rPr>
              <a:t>Teil I</a:t>
            </a:r>
            <a:endParaRPr lang="de-DE" sz="4000" b="0" u="none" strike="noStrike">
              <a:solidFill>
                <a:srgbClr val="000000"/>
              </a:solidFill>
              <a:effectLst/>
              <a:uFillTx/>
              <a:latin typeface="Arial"/>
            </a:endParaRPr>
          </a:p>
        </p:txBody>
      </p:sp>
      <p:sp>
        <p:nvSpPr>
          <p:cNvPr id="45" name="Rechteck 44"/>
          <p:cNvSpPr/>
          <p:nvPr/>
        </p:nvSpPr>
        <p:spPr>
          <a:xfrm>
            <a:off x="838080" y="3727440"/>
            <a:ext cx="9601560" cy="1452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4800" b="1" u="none" strike="noStrike">
                <a:solidFill>
                  <a:srgbClr val="000000"/>
                </a:solidFill>
                <a:effectLst/>
                <a:uFillTx/>
                <a:latin typeface="Arial"/>
              </a:rPr>
              <a:t>Phänomenologie der digitalen Infosphäre </a:t>
            </a:r>
            <a:endParaRPr lang="de-DE" sz="4800" b="0" u="none" strike="noStrike">
              <a:solidFill>
                <a:srgbClr val="000000"/>
              </a:solidFill>
              <a:effectLst/>
              <a:uFillTx/>
              <a:latin typeface="Arial"/>
            </a:endParaRPr>
          </a:p>
        </p:txBody>
      </p:sp>
      <p:sp>
        <p:nvSpPr>
          <p:cNvPr id="46" name="Textfeld 21"/>
          <p:cNvSpPr/>
          <p:nvPr/>
        </p:nvSpPr>
        <p:spPr>
          <a:xfrm>
            <a:off x="9000360" y="629136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PlaceHolder 1"/>
          <p:cNvSpPr>
            <a:spLocks noGrp="1"/>
          </p:cNvSpPr>
          <p:nvPr>
            <p:ph type="title"/>
          </p:nvPr>
        </p:nvSpPr>
        <p:spPr>
          <a:xfrm>
            <a:off x="4149360" y="219960"/>
            <a:ext cx="6365160" cy="85932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Aptos Display"/>
              </a:rPr>
              <a:t>Rumor Mill</a:t>
            </a:r>
            <a:endParaRPr lang="de-DE" sz="4400" b="0" u="none" strike="noStrike">
              <a:solidFill>
                <a:srgbClr val="000000"/>
              </a:solidFill>
              <a:effectLst/>
              <a:uFillTx/>
              <a:latin typeface="Arial"/>
            </a:endParaRPr>
          </a:p>
        </p:txBody>
      </p:sp>
      <p:pic>
        <p:nvPicPr>
          <p:cNvPr id="147" name="Inhaltsplatzhalter 5"/>
          <p:cNvPicPr/>
          <p:nvPr/>
        </p:nvPicPr>
        <p:blipFill>
          <a:blip r:embed="rId2"/>
          <a:stretch/>
        </p:blipFill>
        <p:spPr>
          <a:xfrm>
            <a:off x="112680" y="2093040"/>
            <a:ext cx="5758560" cy="3863160"/>
          </a:xfrm>
          <a:prstGeom prst="rect">
            <a:avLst/>
          </a:prstGeom>
          <a:noFill/>
          <a:ln w="0">
            <a:noFill/>
          </a:ln>
        </p:spPr>
      </p:pic>
      <p:pic>
        <p:nvPicPr>
          <p:cNvPr id="148" name="Grafik 8"/>
          <p:cNvPicPr/>
          <p:nvPr/>
        </p:nvPicPr>
        <p:blipFill>
          <a:blip r:embed="rId3"/>
          <a:stretch/>
        </p:blipFill>
        <p:spPr>
          <a:xfrm>
            <a:off x="6156360" y="2093040"/>
            <a:ext cx="5907240" cy="3947760"/>
          </a:xfrm>
          <a:prstGeom prst="rect">
            <a:avLst/>
          </a:prstGeom>
          <a:noFill/>
          <a:ln w="0">
            <a:noFill/>
          </a:ln>
        </p:spPr>
      </p:pic>
      <p:sp>
        <p:nvSpPr>
          <p:cNvPr id="149" name="Textfeld 4"/>
          <p:cNvSpPr/>
          <p:nvPr/>
        </p:nvSpPr>
        <p:spPr>
          <a:xfrm>
            <a:off x="0" y="-4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pic>
        <p:nvPicPr>
          <p:cNvPr id="150" name="Grafik 149"/>
          <p:cNvPicPr/>
          <p:nvPr/>
        </p:nvPicPr>
        <p:blipFill>
          <a:blip r:embed="rId4"/>
          <a:stretch/>
        </p:blipFill>
        <p:spPr>
          <a:xfrm>
            <a:off x="3960000" y="3564360"/>
            <a:ext cx="1259280" cy="934920"/>
          </a:xfrm>
          <a:prstGeom prst="rect">
            <a:avLst/>
          </a:prstGeom>
          <a:noFill/>
          <a:ln w="0">
            <a:noFill/>
          </a:ln>
        </p:spPr>
      </p:pic>
      <p:pic>
        <p:nvPicPr>
          <p:cNvPr id="151" name="Grafik 150"/>
          <p:cNvPicPr/>
          <p:nvPr/>
        </p:nvPicPr>
        <p:blipFill>
          <a:blip r:embed="rId4"/>
          <a:stretch/>
        </p:blipFill>
        <p:spPr>
          <a:xfrm>
            <a:off x="10080000" y="3600360"/>
            <a:ext cx="1259280" cy="934920"/>
          </a:xfrm>
          <a:prstGeom prst="rect">
            <a:avLst/>
          </a:prstGeom>
          <a:noFill/>
          <a:ln w="0">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4438800" y="591120"/>
            <a:ext cx="6075720" cy="73332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Aptos Display"/>
              </a:rPr>
              <a:t>Rumor Mill</a:t>
            </a:r>
            <a:endParaRPr lang="de-DE" sz="4400" b="0" u="none" strike="noStrike">
              <a:solidFill>
                <a:srgbClr val="000000"/>
              </a:solidFill>
              <a:effectLst/>
              <a:uFillTx/>
              <a:latin typeface="Arial"/>
            </a:endParaRPr>
          </a:p>
        </p:txBody>
      </p:sp>
      <p:pic>
        <p:nvPicPr>
          <p:cNvPr id="153" name="Inhaltsplatzhalter 5"/>
          <p:cNvPicPr/>
          <p:nvPr/>
        </p:nvPicPr>
        <p:blipFill>
          <a:blip r:embed="rId2"/>
          <a:stretch/>
        </p:blipFill>
        <p:spPr>
          <a:xfrm>
            <a:off x="355320" y="2121840"/>
            <a:ext cx="5855400" cy="3513240"/>
          </a:xfrm>
          <a:prstGeom prst="rect">
            <a:avLst/>
          </a:prstGeom>
          <a:noFill/>
          <a:ln w="0">
            <a:noFill/>
          </a:ln>
        </p:spPr>
      </p:pic>
      <p:pic>
        <p:nvPicPr>
          <p:cNvPr id="154" name="Grafik 8"/>
          <p:cNvPicPr/>
          <p:nvPr/>
        </p:nvPicPr>
        <p:blipFill>
          <a:blip r:embed="rId3"/>
          <a:stretch/>
        </p:blipFill>
        <p:spPr>
          <a:xfrm>
            <a:off x="6448680" y="2118600"/>
            <a:ext cx="5282280" cy="3516480"/>
          </a:xfrm>
          <a:prstGeom prst="rect">
            <a:avLst/>
          </a:prstGeom>
          <a:noFill/>
          <a:ln w="0">
            <a:noFill/>
          </a:ln>
        </p:spPr>
      </p:pic>
      <p:sp>
        <p:nvSpPr>
          <p:cNvPr id="155" name="Textfeld 3"/>
          <p:cNvSpPr/>
          <p:nvPr/>
        </p:nvSpPr>
        <p:spPr>
          <a:xfrm>
            <a:off x="9028440" y="6102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
        <p:nvSpPr>
          <p:cNvPr id="156" name="Textfeld 4"/>
          <p:cNvSpPr/>
          <p:nvPr/>
        </p:nvSpPr>
        <p:spPr>
          <a:xfrm>
            <a:off x="0" y="-4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pic>
        <p:nvPicPr>
          <p:cNvPr id="157" name="Grafik 156"/>
          <p:cNvPicPr/>
          <p:nvPr/>
        </p:nvPicPr>
        <p:blipFill>
          <a:blip r:embed="rId4"/>
          <a:stretch/>
        </p:blipFill>
        <p:spPr>
          <a:xfrm>
            <a:off x="10080000" y="3517920"/>
            <a:ext cx="1079280" cy="801360"/>
          </a:xfrm>
          <a:prstGeom prst="rect">
            <a:avLst/>
          </a:prstGeom>
          <a:noFill/>
          <a:ln w="0">
            <a:noFill/>
          </a:ln>
        </p:spPr>
      </p:pic>
      <p:pic>
        <p:nvPicPr>
          <p:cNvPr id="158" name="Grafik 157"/>
          <p:cNvPicPr/>
          <p:nvPr/>
        </p:nvPicPr>
        <p:blipFill>
          <a:blip r:embed="rId4"/>
          <a:stretch/>
        </p:blipFill>
        <p:spPr>
          <a:xfrm>
            <a:off x="4320000" y="3523320"/>
            <a:ext cx="1079280" cy="801360"/>
          </a:xfrm>
          <a:prstGeom prst="rect">
            <a:avLst/>
          </a:prstGeom>
          <a:noFill/>
          <a:ln w="0">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p:cNvSpPr>
          <p:nvPr>
            <p:ph type="title"/>
          </p:nvPr>
        </p:nvSpPr>
        <p:spPr>
          <a:xfrm>
            <a:off x="441720" y="53640"/>
            <a:ext cx="4238280" cy="84636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Aptos Display"/>
              </a:rPr>
              <a:t>Fazit</a:t>
            </a:r>
            <a:endParaRPr lang="de-DE" sz="4400" b="0" u="none" strike="noStrike">
              <a:solidFill>
                <a:srgbClr val="000000"/>
              </a:solidFill>
              <a:effectLst/>
              <a:uFillTx/>
              <a:latin typeface="Arial"/>
            </a:endParaRPr>
          </a:p>
        </p:txBody>
      </p:sp>
      <p:sp>
        <p:nvSpPr>
          <p:cNvPr id="160" name="PlaceHolder 2"/>
          <p:cNvSpPr>
            <a:spLocks noGrp="1"/>
          </p:cNvSpPr>
          <p:nvPr>
            <p:ph/>
          </p:nvPr>
        </p:nvSpPr>
        <p:spPr>
          <a:xfrm>
            <a:off x="0" y="1260000"/>
            <a:ext cx="12059280" cy="5220000"/>
          </a:xfrm>
          <a:prstGeom prst="rect">
            <a:avLst/>
          </a:prstGeom>
          <a:noFill/>
          <a:ln w="0">
            <a:noFill/>
          </a:ln>
        </p:spPr>
        <p:txBody>
          <a:bodyPr lIns="91440" tIns="45720" rIns="91440" bIns="45720" anchor="t">
            <a:noAutofit/>
          </a:bodyPr>
          <a:lstStyle/>
          <a:p>
            <a:pPr marL="228600" indent="-228600" defTabSz="914400">
              <a:lnSpc>
                <a:spcPct val="90000"/>
              </a:lnSpc>
              <a:spcBef>
                <a:spcPts val="1191"/>
              </a:spcBef>
              <a:spcAft>
                <a:spcPts val="992"/>
              </a:spcAft>
              <a:buClr>
                <a:srgbClr val="000000"/>
              </a:buClr>
              <a:buFont typeface="Symbol" charset="2"/>
              <a:buChar char=""/>
            </a:pPr>
            <a:r>
              <a:rPr lang="de-DE" sz="2600" b="0" u="none" strike="noStrike">
                <a:solidFill>
                  <a:srgbClr val="000000"/>
                </a:solidFill>
                <a:effectLst/>
                <a:uFillTx/>
                <a:latin typeface="Arial"/>
              </a:rPr>
              <a:t>Cybermobbing weist im Vergleich zu analogem Mobbing ein erheblich höheres Schädigungspotenzial auf, da die charakteristischen Merkmale in deutlich größerem Ausmaß ausgeprägt sind und sich dadurch die Intensität sowie die Dauer der Belastung für die Betroffenen erheblich erhöhen</a:t>
            </a:r>
          </a:p>
          <a:p>
            <a:pPr marL="228600" indent="-228600" defTabSz="914400">
              <a:lnSpc>
                <a:spcPct val="90000"/>
              </a:lnSpc>
              <a:spcBef>
                <a:spcPts val="1191"/>
              </a:spcBef>
              <a:spcAft>
                <a:spcPts val="992"/>
              </a:spcAft>
              <a:buClr>
                <a:srgbClr val="000000"/>
              </a:buClr>
              <a:buFont typeface="Symbol" charset="2"/>
              <a:buChar char=""/>
            </a:pPr>
            <a:r>
              <a:rPr lang="de-DE" sz="2600" b="0" u="none" strike="noStrike">
                <a:solidFill>
                  <a:srgbClr val="000000"/>
                </a:solidFill>
                <a:effectLst/>
                <a:uFillTx/>
                <a:latin typeface="Arial"/>
              </a:rPr>
              <a:t>Im Kontext von Cybermobbing entfällt häufig der häusliche Bereich als geschützter Rückzugsort</a:t>
            </a:r>
          </a:p>
          <a:p>
            <a:pPr marL="228600" indent="-228600" defTabSz="914400">
              <a:lnSpc>
                <a:spcPct val="90000"/>
              </a:lnSpc>
              <a:spcBef>
                <a:spcPts val="1191"/>
              </a:spcBef>
              <a:spcAft>
                <a:spcPts val="992"/>
              </a:spcAft>
              <a:buClr>
                <a:srgbClr val="000000"/>
              </a:buClr>
              <a:buFont typeface="Symbol" charset="2"/>
              <a:buChar char=""/>
            </a:pPr>
            <a:r>
              <a:rPr lang="de-DE" sz="2600" b="0" u="none" strike="noStrike">
                <a:solidFill>
                  <a:srgbClr val="000000"/>
                </a:solidFill>
                <a:effectLst/>
                <a:uFillTx/>
                <a:latin typeface="Arial"/>
              </a:rPr>
              <a:t>Die Folgen von Cybermobbing umfassen unter anderem psychosomatische Beeinträchtigungen, sozialen Rückzug sowie einen nachhaltigen Verlust von Vertrauen in zwischenmenschliche Beziehungen und soziale Interaktionen</a:t>
            </a:r>
          </a:p>
        </p:txBody>
      </p:sp>
      <p:sp>
        <p:nvSpPr>
          <p:cNvPr id="161" name="Textfeld 4"/>
          <p:cNvSpPr/>
          <p:nvPr/>
        </p:nvSpPr>
        <p:spPr>
          <a:xfrm>
            <a:off x="9004320" y="648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
        <p:nvSpPr>
          <p:cNvPr id="162" name="Textfeld 5"/>
          <p:cNvSpPr/>
          <p:nvPr/>
        </p:nvSpPr>
        <p:spPr>
          <a:xfrm>
            <a:off x="9180000" y="171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PlaceHolder 1"/>
          <p:cNvSpPr>
            <a:spLocks noGrp="1"/>
          </p:cNvSpPr>
          <p:nvPr>
            <p:ph type="title"/>
          </p:nvPr>
        </p:nvSpPr>
        <p:spPr>
          <a:xfrm>
            <a:off x="100440" y="115560"/>
            <a:ext cx="7639560" cy="114444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en-US" sz="4400" b="0" u="none" strike="noStrike">
                <a:solidFill>
                  <a:schemeClr val="dk1"/>
                </a:solidFill>
                <a:effectLst/>
                <a:uFillTx/>
                <a:latin typeface="Aptos Display"/>
              </a:rPr>
              <a:t>Konsequenzen</a:t>
            </a:r>
            <a:endParaRPr lang="de-DE" sz="4400" b="0" u="none" strike="noStrike">
              <a:solidFill>
                <a:srgbClr val="000000"/>
              </a:solidFill>
              <a:effectLst/>
              <a:uFillTx/>
              <a:latin typeface="Arial"/>
            </a:endParaRPr>
          </a:p>
        </p:txBody>
      </p:sp>
      <p:sp>
        <p:nvSpPr>
          <p:cNvPr id="164" name="PlaceHolder 2"/>
          <p:cNvSpPr>
            <a:spLocks noGrp="1"/>
          </p:cNvSpPr>
          <p:nvPr>
            <p:ph/>
          </p:nvPr>
        </p:nvSpPr>
        <p:spPr>
          <a:xfrm>
            <a:off x="73080" y="1620000"/>
            <a:ext cx="11806200" cy="4981320"/>
          </a:xfrm>
          <a:prstGeom prst="rect">
            <a:avLst/>
          </a:prstGeom>
          <a:noFill/>
          <a:ln w="0">
            <a:noFill/>
          </a:ln>
        </p:spPr>
        <p:txBody>
          <a:bodyPr lIns="91440" tIns="45720" rIns="91440" bIns="45720" anchor="t">
            <a:noAutofit/>
          </a:bodyPr>
          <a:lstStyle/>
          <a:p>
            <a:pPr marL="228600" indent="-228600" defTabSz="914400">
              <a:lnSpc>
                <a:spcPct val="90000"/>
              </a:lnSpc>
              <a:spcBef>
                <a:spcPts val="1191"/>
              </a:spcBef>
              <a:spcAft>
                <a:spcPts val="992"/>
              </a:spcAft>
              <a:buClr>
                <a:srgbClr val="000000"/>
              </a:buClr>
              <a:buFont typeface="Symbol" charset="2"/>
              <a:buChar char=""/>
            </a:pPr>
            <a:r>
              <a:rPr lang="de-DE" sz="2600" b="0" u="none" strike="noStrike">
                <a:solidFill>
                  <a:srgbClr val="000000"/>
                </a:solidFill>
                <a:effectLst/>
                <a:uFillTx/>
                <a:latin typeface="Arial"/>
              </a:rPr>
              <a:t>Technologische Prämisse: Vor dem Hintergrund der irreversiblen Fortschrittsdynamik informationstechnologischer Entwicklungen sollten nachhaltige Lösungsansätze unabhängig von technologischen Restriktionen oder regressiven Maßnahmen konzipiert werden. Statt einer Einschränkung technologischer Möglichkeiten steht die Entwicklung </a:t>
            </a:r>
            <a:r>
              <a:rPr lang="de-DE" sz="2600" b="1" u="none" strike="noStrike">
                <a:solidFill>
                  <a:srgbClr val="000000"/>
                </a:solidFill>
                <a:effectLst/>
                <a:uFillTx/>
                <a:latin typeface="Arial"/>
              </a:rPr>
              <a:t>resilienter und adaptiver Schutzmechanismen</a:t>
            </a:r>
            <a:r>
              <a:rPr lang="de-DE" sz="2600" b="0" u="none" strike="noStrike">
                <a:solidFill>
                  <a:srgbClr val="000000"/>
                </a:solidFill>
                <a:effectLst/>
                <a:uFillTx/>
                <a:latin typeface="Arial"/>
              </a:rPr>
              <a:t> im Vordergrund.</a:t>
            </a:r>
          </a:p>
          <a:p>
            <a:pPr marL="216000" indent="-216000" defTabSz="914400">
              <a:lnSpc>
                <a:spcPct val="90000"/>
              </a:lnSpc>
              <a:spcBef>
                <a:spcPts val="1191"/>
              </a:spcBef>
              <a:spcAft>
                <a:spcPts val="992"/>
              </a:spcAft>
              <a:buClr>
                <a:srgbClr val="000000"/>
              </a:buClr>
              <a:buSzPct val="45000"/>
              <a:buFont typeface="Wingdings" charset="2"/>
              <a:buChar char=""/>
              <a:tabLst>
                <a:tab pos="0" algn="l"/>
              </a:tabLst>
            </a:pPr>
            <a:r>
              <a:rPr lang="de-DE" sz="2600" b="0" u="none" strike="noStrike">
                <a:solidFill>
                  <a:srgbClr val="000000"/>
                </a:solidFill>
                <a:effectLst/>
                <a:uFillTx/>
                <a:latin typeface="Arial"/>
              </a:rPr>
              <a:t>Methodischer Ansatz: Das mathematische Verständnis der Ausbreitungsdynamiken digitaler Kommunikationsprozesse bildet die Grundlage für die Entwicklung und Evaluation defensiver Interventionsstrategien. Mithilfe agentenbasierter Simulationen in NetLogo kann die Resilienz digitaler Netzwerke untersucht und durch die gezielte </a:t>
            </a:r>
            <a:r>
              <a:rPr lang="de-DE" sz="2600" b="1" u="none" strike="noStrike">
                <a:solidFill>
                  <a:srgbClr val="000000"/>
                </a:solidFill>
                <a:effectLst/>
                <a:uFillTx/>
                <a:latin typeface="Arial"/>
              </a:rPr>
              <a:t>Platzierung von Validierungsinstanzen („</a:t>
            </a:r>
            <a:r>
              <a:rPr lang="de-DE" sz="2600" b="0" u="none" strike="noStrike">
                <a:solidFill>
                  <a:srgbClr val="000000"/>
                </a:solidFill>
                <a:effectLst/>
                <a:uFillTx/>
                <a:latin typeface="Arial"/>
              </a:rPr>
              <a:t>Fact-Checkern“) sowie resistenten Netzknoten analysiert und optimiert werden</a:t>
            </a:r>
          </a:p>
        </p:txBody>
      </p:sp>
      <p:sp>
        <p:nvSpPr>
          <p:cNvPr id="165" name="Textfeld 5"/>
          <p:cNvSpPr/>
          <p:nvPr/>
        </p:nvSpPr>
        <p:spPr>
          <a:xfrm>
            <a:off x="9005040" y="629604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PlaceHolder 1"/>
          <p:cNvSpPr>
            <a:spLocks noGrp="1"/>
          </p:cNvSpPr>
          <p:nvPr>
            <p:ph type="title"/>
          </p:nvPr>
        </p:nvSpPr>
        <p:spPr>
          <a:xfrm>
            <a:off x="180000" y="115560"/>
            <a:ext cx="10514520" cy="132444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en-US" sz="4400" b="0" u="none" strike="noStrike">
                <a:solidFill>
                  <a:schemeClr val="dk1"/>
                </a:solidFill>
                <a:effectLst/>
                <a:uFillTx/>
                <a:latin typeface="Aptos Display"/>
              </a:rPr>
              <a:t>Ausblick und Forschungsfragen</a:t>
            </a:r>
            <a:endParaRPr lang="de-DE" sz="4400" b="0" u="none" strike="noStrike">
              <a:solidFill>
                <a:srgbClr val="000000"/>
              </a:solidFill>
              <a:effectLst/>
              <a:uFillTx/>
              <a:latin typeface="Arial"/>
            </a:endParaRPr>
          </a:p>
        </p:txBody>
      </p:sp>
      <p:sp>
        <p:nvSpPr>
          <p:cNvPr id="167" name="PlaceHolder 2"/>
          <p:cNvSpPr>
            <a:spLocks noGrp="1"/>
          </p:cNvSpPr>
          <p:nvPr>
            <p:ph/>
          </p:nvPr>
        </p:nvSpPr>
        <p:spPr>
          <a:xfrm>
            <a:off x="360000" y="1229760"/>
            <a:ext cx="11699280" cy="4350240"/>
          </a:xfrm>
          <a:prstGeom prst="rect">
            <a:avLst/>
          </a:prstGeom>
          <a:noFill/>
          <a:ln w="0">
            <a:noFill/>
          </a:ln>
        </p:spPr>
        <p:txBody>
          <a:bodyPr lIns="91440" tIns="45720" rIns="91440" bIns="45720" anchor="t">
            <a:noAutofit/>
          </a:bodyPr>
          <a:lstStyle/>
          <a:p>
            <a:pPr marL="216000" indent="-216000" defTabSz="914400">
              <a:lnSpc>
                <a:spcPct val="90000"/>
              </a:lnSpc>
              <a:spcBef>
                <a:spcPts val="1001"/>
              </a:spcBef>
              <a:buClr>
                <a:srgbClr val="000000"/>
              </a:buClr>
              <a:buSzPct val="45000"/>
              <a:buFont typeface="Wingdings" charset="2"/>
              <a:buChar char=""/>
              <a:tabLst>
                <a:tab pos="0" algn="l"/>
              </a:tabLst>
            </a:pPr>
            <a:r>
              <a:rPr lang="de-DE" sz="2800" b="0" u="none" strike="noStrike">
                <a:solidFill>
                  <a:schemeClr val="dk1"/>
                </a:solidFill>
                <a:effectLst/>
                <a:uFillTx/>
                <a:latin typeface="Times New Roman"/>
              </a:rPr>
              <a:t>Förderung digitaler Resilienz durch Aufklärung und Medienkompetenz</a:t>
            </a:r>
            <a:endParaRPr lang="de-DE" sz="2800" b="0" u="none" strike="noStrike">
              <a:solidFill>
                <a:srgbClr val="000000"/>
              </a:solidFill>
              <a:effectLst/>
              <a:uFillTx/>
              <a:latin typeface="Arial"/>
            </a:endParaRPr>
          </a:p>
          <a:p>
            <a:pPr marL="216000"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191"/>
              </a:spcBef>
              <a:spcAft>
                <a:spcPts val="992"/>
              </a:spcAft>
              <a:buClr>
                <a:srgbClr val="000000"/>
              </a:buClr>
              <a:buFont typeface="Arial"/>
              <a:buChar char="•"/>
              <a:tabLst>
                <a:tab pos="0" algn="l"/>
              </a:tabLst>
            </a:pPr>
            <a:r>
              <a:rPr lang="de-DE" sz="2800" b="0" u="none" strike="noStrike">
                <a:solidFill>
                  <a:schemeClr val="dk1"/>
                </a:solidFill>
                <a:effectLst/>
                <a:uFillTx/>
                <a:latin typeface="Times New Roman"/>
              </a:rPr>
              <a:t>Etablierung von Fact-Checking-Hubs zur Überprüfung und Einordnung von Informationen in digitalen Netzwerken.</a:t>
            </a:r>
            <a:endParaRPr lang="de-DE" sz="2800" b="0" u="none" strike="noStrike">
              <a:solidFill>
                <a:srgbClr val="000000"/>
              </a:solidFill>
              <a:effectLst/>
              <a:uFillTx/>
              <a:latin typeface="Arial"/>
            </a:endParaRPr>
          </a:p>
          <a:p>
            <a:pPr marL="228600" indent="-228600" defTabSz="914400">
              <a:lnSpc>
                <a:spcPct val="90000"/>
              </a:lnSpc>
              <a:spcBef>
                <a:spcPts val="1191"/>
              </a:spcBef>
              <a:spcAft>
                <a:spcPts val="992"/>
              </a:spcAft>
              <a:buClr>
                <a:srgbClr val="000000"/>
              </a:buClr>
              <a:buFont typeface="Arial"/>
              <a:buChar char="•"/>
              <a:tabLst>
                <a:tab pos="0" algn="l"/>
              </a:tabLst>
            </a:pPr>
            <a:r>
              <a:rPr lang="de-DE" sz="2800" b="0" u="none" strike="noStrike">
                <a:solidFill>
                  <a:schemeClr val="dk1"/>
                </a:solidFill>
                <a:effectLst/>
                <a:uFillTx/>
                <a:latin typeface="Times New Roman"/>
              </a:rPr>
              <a:t>Algorithmische Deeskalation zur Verringerung der Verbreitung polarisierender Inhalte, ohne die Meinungsfreiheit einzuschränken.</a:t>
            </a:r>
            <a:endParaRPr lang="de-DE" sz="2800" b="0" u="none" strike="noStrike">
              <a:solidFill>
                <a:srgbClr val="000000"/>
              </a:solidFill>
              <a:effectLst/>
              <a:uFillTx/>
              <a:latin typeface="Arial"/>
            </a:endParaRPr>
          </a:p>
          <a:p>
            <a:pPr marL="228600" indent="-228600" defTabSz="914400">
              <a:lnSpc>
                <a:spcPct val="90000"/>
              </a:lnSpc>
              <a:spcBef>
                <a:spcPts val="1191"/>
              </a:spcBef>
              <a:spcAft>
                <a:spcPts val="992"/>
              </a:spcAft>
              <a:buClr>
                <a:srgbClr val="000000"/>
              </a:buClr>
              <a:buFont typeface="Arial"/>
              <a:buChar char="•"/>
              <a:tabLst>
                <a:tab pos="0" algn="l"/>
              </a:tabLst>
            </a:pPr>
            <a:r>
              <a:rPr lang="de-DE" sz="2800" b="0" u="none" strike="noStrike">
                <a:solidFill>
                  <a:schemeClr val="dk1"/>
                </a:solidFill>
                <a:effectLst/>
                <a:uFillTx/>
                <a:latin typeface="Times New Roman"/>
              </a:rPr>
              <a:t>Förderung der kritischen Reflexion ethischer und moralischer Verantwortung im gesellschaftlichen Umgang mit digitalen Informationen.</a:t>
            </a:r>
            <a:endParaRPr lang="de-DE" sz="2800" b="0" u="none" strike="noStrike">
              <a:solidFill>
                <a:srgbClr val="000000"/>
              </a:solidFill>
              <a:effectLst/>
              <a:uFillTx/>
              <a:latin typeface="Arial"/>
            </a:endParaRPr>
          </a:p>
          <a:p>
            <a:pPr marL="228600" indent="0" defTabSz="914400">
              <a:lnSpc>
                <a:spcPct val="90000"/>
              </a:lnSpc>
              <a:spcBef>
                <a:spcPts val="1191"/>
              </a:spcBef>
              <a:spcAft>
                <a:spcPts val="992"/>
              </a:spcAft>
              <a:buNone/>
              <a:tabLst>
                <a:tab pos="0" algn="l"/>
              </a:tabLst>
            </a:pPr>
            <a:r>
              <a:rPr lang="de-DE" sz="2800" b="0" u="none" strike="noStrike">
                <a:solidFill>
                  <a:schemeClr val="dk1"/>
                </a:solidFill>
                <a:effectLst/>
                <a:uFillTx/>
                <a:latin typeface="Times New Roman"/>
              </a:rPr>
              <a:t> </a:t>
            </a:r>
            <a:endParaRPr lang="de-DE" sz="2800" b="0" u="none" strike="noStrike">
              <a:solidFill>
                <a:srgbClr val="000000"/>
              </a:solidFill>
              <a:effectLst/>
              <a:uFillTx/>
              <a:latin typeface="Arial"/>
            </a:endParaRPr>
          </a:p>
        </p:txBody>
      </p:sp>
      <p:sp>
        <p:nvSpPr>
          <p:cNvPr id="168" name="Textfeld 5"/>
          <p:cNvSpPr/>
          <p:nvPr/>
        </p:nvSpPr>
        <p:spPr>
          <a:xfrm>
            <a:off x="9005040" y="593604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PlaceHolder 1"/>
          <p:cNvSpPr>
            <a:spLocks noGrp="1"/>
          </p:cNvSpPr>
          <p:nvPr>
            <p:ph type="title"/>
          </p:nvPr>
        </p:nvSpPr>
        <p:spPr>
          <a:xfrm>
            <a:off x="194040" y="365040"/>
            <a:ext cx="11802600" cy="12690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en-US" sz="4400" b="0" u="none" strike="noStrike">
                <a:solidFill>
                  <a:schemeClr val="dk1"/>
                </a:solidFill>
                <a:effectLst/>
                <a:uFillTx/>
                <a:latin typeface="Aptos Display"/>
              </a:rPr>
              <a:t>Transformation vom Mikro- zum Makroschaden</a:t>
            </a:r>
            <a:endParaRPr lang="de-DE" sz="4400" b="0" u="none" strike="noStrike">
              <a:solidFill>
                <a:srgbClr val="000000"/>
              </a:solidFill>
              <a:effectLst/>
              <a:uFillTx/>
              <a:latin typeface="Arial"/>
            </a:endParaRPr>
          </a:p>
        </p:txBody>
      </p:sp>
      <p:sp>
        <p:nvSpPr>
          <p:cNvPr id="170" name="PlaceHolder 2"/>
          <p:cNvSpPr>
            <a:spLocks noGrp="1"/>
          </p:cNvSpPr>
          <p:nvPr>
            <p:ph/>
          </p:nvPr>
        </p:nvSpPr>
        <p:spPr>
          <a:xfrm>
            <a:off x="194040" y="2004480"/>
            <a:ext cx="5649840" cy="4633560"/>
          </a:xfrm>
          <a:prstGeom prst="rect">
            <a:avLst/>
          </a:prstGeom>
          <a:noFill/>
          <a:ln w="0">
            <a:noFill/>
          </a:ln>
        </p:spPr>
        <p:txBody>
          <a:bodyPr lIns="91440" tIns="45720" rIns="91440" bIns="45720" anchor="t">
            <a:normAutofit fontScale="92500" lnSpcReduction="9999"/>
          </a:bodyPr>
          <a:lstStyle/>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800" b="0" u="none" strike="noStrike">
                <a:solidFill>
                  <a:srgbClr val="000000"/>
                </a:solidFill>
                <a:effectLst/>
                <a:uFillTx/>
                <a:latin typeface="Times New Roman"/>
              </a:rPr>
              <a:t>Transformation nach Habermas und Han</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800" b="0" u="none" strike="noStrike">
                <a:solidFill>
                  <a:srgbClr val="000000"/>
                </a:solidFill>
                <a:effectLst/>
                <a:uFillTx/>
                <a:latin typeface="Times New Roman"/>
              </a:rPr>
              <a:t>Struktureller Wandel der Öffentlichkeit</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800" b="0" u="none" strike="noStrike">
                <a:solidFill>
                  <a:srgbClr val="000000"/>
                </a:solidFill>
                <a:effectLst/>
                <a:uFillTx/>
                <a:latin typeface="Times New Roman"/>
              </a:rPr>
              <a:t>Verdrängung des rationalen Diskurses durch affektive Polarisierung</a:t>
            </a:r>
            <a:endParaRPr lang="de-DE" sz="2800" b="0" u="none" strike="noStrike">
              <a:solidFill>
                <a:srgbClr val="000000"/>
              </a:solidFill>
              <a:effectLst/>
              <a:uFillTx/>
              <a:latin typeface="Arial"/>
            </a:endParaRPr>
          </a:p>
          <a:p>
            <a:pPr marL="228600"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2800" b="0" u="none" strike="noStrike">
                <a:solidFill>
                  <a:srgbClr val="000000"/>
                </a:solidFill>
                <a:effectLst/>
                <a:uFillTx/>
                <a:latin typeface="Times New Roman"/>
              </a:rPr>
              <a:t>Gefährdung </a:t>
            </a: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2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p:txBody>
      </p:sp>
      <p:sp>
        <p:nvSpPr>
          <p:cNvPr id="171" name="Textfeld 5"/>
          <p:cNvSpPr/>
          <p:nvPr/>
        </p:nvSpPr>
        <p:spPr>
          <a:xfrm>
            <a:off x="9000000" y="6295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
        <p:nvSpPr>
          <p:cNvPr id="172" name="Inhaltsplatzhalter 2"/>
          <p:cNvSpPr/>
          <p:nvPr/>
        </p:nvSpPr>
        <p:spPr>
          <a:xfrm>
            <a:off x="6079680" y="1634760"/>
            <a:ext cx="5840640" cy="46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85000" lnSpcReduction="19999"/>
          </a:bodyPr>
          <a:lstStyle/>
          <a:p>
            <a:pPr defTabSz="914400">
              <a:lnSpc>
                <a:spcPct val="90000"/>
              </a:lnSpc>
              <a:spcBef>
                <a:spcPts val="1001"/>
              </a:spcBef>
            </a:pPr>
            <a:endParaRPr lang="de-DE" sz="1800" b="0" u="none" strike="noStrike">
              <a:solidFill>
                <a:srgbClr val="000000"/>
              </a:solidFill>
              <a:effectLst/>
              <a:uFillTx/>
              <a:latin typeface="Arial"/>
            </a:endParaRPr>
          </a:p>
          <a:p>
            <a:pPr marL="216000" indent="-216000" defTabSz="914400">
              <a:lnSpc>
                <a:spcPct val="90000"/>
              </a:lnSpc>
              <a:spcBef>
                <a:spcPts val="1001"/>
              </a:spcBef>
              <a:buClr>
                <a:srgbClr val="000000"/>
              </a:buClr>
              <a:buSzPct val="45000"/>
              <a:buFont typeface="Wingdings" charset="2"/>
              <a:buChar char=""/>
            </a:pPr>
            <a:r>
              <a:rPr lang="de-DE" sz="2800" b="0" u="none" strike="noStrike">
                <a:solidFill>
                  <a:srgbClr val="000000"/>
                </a:solidFill>
                <a:effectLst/>
                <a:uFillTx/>
                <a:latin typeface="Times New Roman"/>
                <a:ea typeface="DejaVu Sans"/>
              </a:rPr>
              <a:t>Digitale</a:t>
            </a:r>
            <a:r>
              <a:rPr lang="de-DE" sz="1800" b="0" u="none" strike="noStrike">
                <a:solidFill>
                  <a:srgbClr val="000000"/>
                </a:solidFill>
                <a:effectLst/>
                <a:uFillTx/>
                <a:latin typeface="TimesNewRomanPS-ItalicMT"/>
                <a:ea typeface="DejaVu Sans"/>
              </a:rPr>
              <a:t> </a:t>
            </a:r>
            <a:r>
              <a:rPr lang="de-DE" sz="2800" b="0" u="none" strike="noStrike">
                <a:solidFill>
                  <a:srgbClr val="000000"/>
                </a:solidFill>
                <a:effectLst/>
                <a:uFillTx/>
                <a:latin typeface="Times New Roman"/>
                <a:ea typeface="DejaVu Sans"/>
              </a:rPr>
              <a:t>Desinformation</a:t>
            </a:r>
            <a:r>
              <a:rPr lang="de-DE" sz="1800" b="0" u="none" strike="noStrike">
                <a:solidFill>
                  <a:srgbClr val="000000"/>
                </a:solidFill>
                <a:effectLst/>
                <a:uFillTx/>
                <a:latin typeface="TimesNewRomanPS-ItalicMT"/>
                <a:ea typeface="DejaVu Sans"/>
              </a:rPr>
              <a:t> </a:t>
            </a:r>
            <a:r>
              <a:rPr lang="de-DE" sz="2800" b="0" u="none" strike="noStrike">
                <a:solidFill>
                  <a:srgbClr val="000000"/>
                </a:solidFill>
                <a:effectLst/>
                <a:uFillTx/>
                <a:latin typeface="Times New Roman"/>
                <a:ea typeface="DejaVu Sans"/>
              </a:rPr>
              <a:t>agiert als Katalysator epistemischer Segregation</a:t>
            </a:r>
            <a:endParaRPr lang="de-DE" sz="2800" b="0" u="none" strike="noStrike">
              <a:solidFill>
                <a:srgbClr val="000000"/>
              </a:solidFill>
              <a:effectLst/>
              <a:uFillTx/>
              <a:latin typeface="Arial"/>
            </a:endParaRPr>
          </a:p>
          <a:p>
            <a:pPr defTabSz="914400">
              <a:lnSpc>
                <a:spcPct val="90000"/>
              </a:lnSpc>
              <a:spcBef>
                <a:spcPts val="1001"/>
              </a:spcBef>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2800" b="0" u="none" strike="noStrike">
                <a:solidFill>
                  <a:srgbClr val="000000"/>
                </a:solidFill>
                <a:effectLst/>
                <a:uFillTx/>
                <a:latin typeface="Times New Roman"/>
                <a:ea typeface="DejaVu Sans"/>
              </a:rPr>
              <a:t>Algorithmeninduzierte Echokammern und die von Byung-Chul Han beschriebene digitale Psychopolitik substituieren den deliberativen, rationalen Diskurs im Sinne von Jürgen Habermas durch affektive Polarisierung</a:t>
            </a:r>
            <a:endParaRPr lang="de-DE" sz="2800" b="0" u="none" strike="noStrike">
              <a:solidFill>
                <a:srgbClr val="000000"/>
              </a:solidFill>
              <a:effectLst/>
              <a:uFillTx/>
              <a:latin typeface="Arial"/>
            </a:endParaRPr>
          </a:p>
          <a:p>
            <a:pPr defTabSz="914400">
              <a:lnSpc>
                <a:spcPct val="90000"/>
              </a:lnSpc>
              <a:spcBef>
                <a:spcPts val="1001"/>
              </a:spcBef>
            </a:pPr>
            <a:endParaRPr lang="de-DE" sz="2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2800" b="0" u="none" strike="noStrike">
                <a:solidFill>
                  <a:srgbClr val="000000"/>
                </a:solidFill>
                <a:effectLst/>
                <a:uFillTx/>
                <a:latin typeface="Times New Roman"/>
                <a:ea typeface="DejaVu Sans"/>
              </a:rPr>
              <a:t>Wenn die gemeinsame faktenbasierte Realitätsbasis erlischt, kollabiert die fundamentale Kompromissfähigkeit demokratischer Systeme</a:t>
            </a:r>
            <a:endParaRPr lang="de-DE" sz="2800" b="0" u="none" strike="noStrike">
              <a:solidFill>
                <a:srgbClr val="000000"/>
              </a:solidFill>
              <a:effectLst/>
              <a:uFillTx/>
              <a:latin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573120" y="540000"/>
            <a:ext cx="11126160" cy="495864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en-US" sz="4000" b="1" u="none" strike="noStrike">
                <a:solidFill>
                  <a:schemeClr val="dk1"/>
                </a:solidFill>
                <a:effectLst/>
                <a:uFillTx/>
                <a:latin typeface="TimesNewRomanPS-BoldMT"/>
              </a:rPr>
              <a:t>Teil II - b</a:t>
            </a:r>
            <a:br>
              <a:rPr sz="4000"/>
            </a:br>
            <a:br>
              <a:rPr sz="4000"/>
            </a:br>
            <a:r>
              <a:rPr lang="de-DE" sz="3600" b="1" u="none" strike="noStrike">
                <a:solidFill>
                  <a:schemeClr val="dk1"/>
                </a:solidFill>
                <a:effectLst/>
                <a:uFillTx/>
                <a:latin typeface="TimesNewRomanPS-BoldMT"/>
              </a:rPr>
              <a:t>Makro-Ebene: Die Gefährdung der demokratischen Substanz</a:t>
            </a:r>
            <a:br>
              <a:rPr sz="3600"/>
            </a:br>
            <a:endParaRPr lang="de-DE" sz="3600" b="0" u="none" strike="noStrike">
              <a:solidFill>
                <a:srgbClr val="000000"/>
              </a:solidFill>
              <a:effectLst/>
              <a:uFillTx/>
              <a:latin typeface="Arial"/>
            </a:endParaRPr>
          </a:p>
        </p:txBody>
      </p:sp>
      <p:sp>
        <p:nvSpPr>
          <p:cNvPr id="174" name="Textfeld 3"/>
          <p:cNvSpPr/>
          <p:nvPr/>
        </p:nvSpPr>
        <p:spPr>
          <a:xfrm>
            <a:off x="0" y="-4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PlaceHolder 1"/>
          <p:cNvSpPr>
            <a:spLocks noGrp="1"/>
          </p:cNvSpPr>
          <p:nvPr>
            <p:ph type="title"/>
          </p:nvPr>
        </p:nvSpPr>
        <p:spPr>
          <a:xfrm>
            <a:off x="104760" y="365040"/>
            <a:ext cx="10514520" cy="132444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Aptos Display"/>
              </a:rPr>
              <a:t>Demokratiegefährdung</a:t>
            </a:r>
            <a:endParaRPr lang="de-DE" sz="4400" b="0" u="none" strike="noStrike">
              <a:solidFill>
                <a:srgbClr val="000000"/>
              </a:solidFill>
              <a:effectLst/>
              <a:uFillTx/>
              <a:latin typeface="Arial"/>
            </a:endParaRPr>
          </a:p>
        </p:txBody>
      </p:sp>
      <p:sp>
        <p:nvSpPr>
          <p:cNvPr id="176" name="PlaceHolder 2"/>
          <p:cNvSpPr>
            <a:spLocks noGrp="1"/>
          </p:cNvSpPr>
          <p:nvPr>
            <p:ph/>
          </p:nvPr>
        </p:nvSpPr>
        <p:spPr>
          <a:xfrm>
            <a:off x="180000" y="1800000"/>
            <a:ext cx="11699280" cy="4679280"/>
          </a:xfrm>
          <a:prstGeom prst="rect">
            <a:avLst/>
          </a:prstGeom>
          <a:noFill/>
          <a:ln w="0">
            <a:noFill/>
          </a:ln>
        </p:spPr>
        <p:txBody>
          <a:bodyPr lIns="91440" tIns="45720" rIns="91440" bIns="45720" anchor="t">
            <a:noAutofit/>
          </a:bodyPr>
          <a:lstStyle/>
          <a:p>
            <a:pPr marL="228600" indent="-228600" defTabSz="914400">
              <a:lnSpc>
                <a:spcPct val="90000"/>
              </a:lnSpc>
              <a:spcBef>
                <a:spcPts val="1191"/>
              </a:spcBef>
              <a:spcAft>
                <a:spcPts val="992"/>
              </a:spcAft>
              <a:buClr>
                <a:srgbClr val="000000"/>
              </a:buClr>
              <a:buFont typeface="Symbol" charset="2"/>
              <a:buChar char=""/>
            </a:pPr>
            <a:r>
              <a:rPr lang="de-DE" sz="2800" b="0" u="none" strike="noStrike">
                <a:solidFill>
                  <a:schemeClr val="dk1"/>
                </a:solidFill>
                <a:effectLst/>
                <a:uFillTx/>
                <a:latin typeface="Aptos"/>
              </a:rPr>
              <a:t>Cybermobbing richtet sich primär gegen einzelne Personen und führt zu erheblichen individuellen psychischen, sozialen und gesundheitlichen Beeinträchtigungen.</a:t>
            </a:r>
            <a:endParaRPr lang="de-DE" sz="2800" b="0" u="none" strike="noStrike">
              <a:solidFill>
                <a:srgbClr val="000000"/>
              </a:solidFill>
              <a:effectLst/>
              <a:uFillTx/>
              <a:latin typeface="Arial"/>
            </a:endParaRPr>
          </a:p>
          <a:p>
            <a:pPr marL="228600" indent="0" defTabSz="914400">
              <a:lnSpc>
                <a:spcPct val="90000"/>
              </a:lnSpc>
              <a:spcBef>
                <a:spcPts val="1191"/>
              </a:spcBef>
              <a:spcAft>
                <a:spcPts val="992"/>
              </a:spcAft>
              <a:buNone/>
              <a:tabLst>
                <a:tab pos="0" algn="l"/>
              </a:tabLst>
            </a:pPr>
            <a:endParaRPr lang="de-DE" sz="2800" b="0" u="none" strike="noStrike">
              <a:solidFill>
                <a:srgbClr val="000000"/>
              </a:solidFill>
              <a:effectLst/>
              <a:uFillTx/>
              <a:latin typeface="Arial"/>
            </a:endParaRPr>
          </a:p>
          <a:p>
            <a:pPr marL="228600" indent="-228600" defTabSz="914400">
              <a:lnSpc>
                <a:spcPct val="90000"/>
              </a:lnSpc>
              <a:spcBef>
                <a:spcPts val="1191"/>
              </a:spcBef>
              <a:spcAft>
                <a:spcPts val="992"/>
              </a:spcAft>
              <a:buClr>
                <a:srgbClr val="000000"/>
              </a:buClr>
              <a:buFont typeface="Arial"/>
              <a:buChar char="•"/>
              <a:tabLst>
                <a:tab pos="0" algn="l"/>
              </a:tabLst>
            </a:pPr>
            <a:r>
              <a:rPr lang="de-DE" sz="2800" b="0" u="none" strike="noStrike">
                <a:solidFill>
                  <a:schemeClr val="dk1"/>
                </a:solidFill>
                <a:effectLst/>
                <a:uFillTx/>
                <a:latin typeface="Aptos"/>
              </a:rPr>
              <a:t>Auf gesellschaftlicher Ebene besitzen Fake News und digitale Gerüchte das Potenzial, demokratische Prozesse zu beeinträchtigen, indem sie die öffentliche Meinungsbildung verzerren, gesellschaftliche Polarisierung fördern und das Vertrauen in Institutionen schwächen.</a:t>
            </a:r>
            <a:endParaRPr lang="de-DE" sz="2800" b="0" u="none" strike="noStrike">
              <a:solidFill>
                <a:srgbClr val="000000"/>
              </a:solidFill>
              <a:effectLst/>
              <a:uFillTx/>
              <a:latin typeface="Arial"/>
            </a:endParaRPr>
          </a:p>
          <a:p>
            <a:pPr marL="228600" indent="0" defTabSz="914400">
              <a:lnSpc>
                <a:spcPct val="90000"/>
              </a:lnSpc>
              <a:spcBef>
                <a:spcPts val="1191"/>
              </a:spcBef>
              <a:spcAft>
                <a:spcPts val="992"/>
              </a:spcAft>
              <a:buNone/>
              <a:tabLst>
                <a:tab pos="0" algn="l"/>
              </a:tabLst>
            </a:pPr>
            <a:endParaRPr lang="de-DE" sz="2800" b="0" u="none" strike="noStrike">
              <a:solidFill>
                <a:srgbClr val="000000"/>
              </a:solidFill>
              <a:effectLst/>
              <a:uFillTx/>
              <a:latin typeface="Arial"/>
            </a:endParaRPr>
          </a:p>
        </p:txBody>
      </p:sp>
      <p:sp>
        <p:nvSpPr>
          <p:cNvPr id="177" name="Textfeld 24"/>
          <p:cNvSpPr/>
          <p:nvPr/>
        </p:nvSpPr>
        <p:spPr>
          <a:xfrm>
            <a:off x="9180000" y="630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Rechteck 177"/>
          <p:cNvSpPr/>
          <p:nvPr/>
        </p:nvSpPr>
        <p:spPr>
          <a:xfrm>
            <a:off x="180720" y="2160000"/>
            <a:ext cx="11699280" cy="3946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ea typeface="DejaVu Sans"/>
              </a:rPr>
              <a:t>Auf gesellschaftlicher Ebene besitzen Fake News und digitale Gerüchte das Potenzial, demokratische Prozesse zu beeinträchtigen, indem sie die öffentliche Meinungsbildung verzerren, gesellschaftliche Polarisierung fördern und das Vertrauen in Institutionen schwächen.</a:t>
            </a:r>
            <a:endParaRPr lang="de-DE" sz="1800" b="0" u="none" strike="noStrike">
              <a:solidFill>
                <a:srgbClr val="000000"/>
              </a:solidFill>
              <a:effectLst/>
              <a:uFillTx/>
              <a:latin typeface="Arial"/>
            </a:endParaRPr>
          </a:p>
          <a:p>
            <a:pPr>
              <a:lnSpc>
                <a:spcPct val="100000"/>
              </a:lnSpc>
              <a:spcBef>
                <a:spcPts val="1191"/>
              </a:spcBef>
              <a:spcAft>
                <a:spcPts val="992"/>
              </a:spcAft>
            </a:pPr>
            <a:endParaRPr lang="de-DE" sz="1800" b="0" u="none" strike="noStrike">
              <a:solidFill>
                <a:srgbClr val="000000"/>
              </a:solidFill>
              <a:effectLst/>
              <a:uFillTx/>
              <a:latin typeface="Arial"/>
            </a:endParaRP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ea typeface="DejaVu Sans"/>
              </a:rPr>
              <a:t>Im Kontext sozialer Medien lassen sich insbesondere drei zentrale Kernphänomene identifizieren, die die Dynamik digitaler Informationsverbreitung und deren Auswirkungen maßgeblich bestimmen.</a:t>
            </a:r>
            <a:endParaRPr lang="de-DE" sz="1800" b="0" u="none" strike="noStrike">
              <a:solidFill>
                <a:srgbClr val="000000"/>
              </a:solidFill>
              <a:effectLst/>
              <a:uFillTx/>
              <a:latin typeface="Arial"/>
            </a:endParaRPr>
          </a:p>
          <a:p>
            <a:pPr>
              <a:lnSpc>
                <a:spcPct val="100000"/>
              </a:lnSpc>
              <a:spcBef>
                <a:spcPts val="1191"/>
              </a:spcBef>
              <a:spcAft>
                <a:spcPts val="992"/>
              </a:spcAft>
            </a:pPr>
            <a:endParaRPr lang="de-DE" sz="1800" b="0" u="none" strike="noStrike">
              <a:solidFill>
                <a:srgbClr val="000000"/>
              </a:solidFill>
              <a:effectLst/>
              <a:uFillTx/>
              <a:latin typeface="Arial"/>
            </a:endParaRPr>
          </a:p>
          <a:p>
            <a:pPr marL="216000" indent="-216000">
              <a:lnSpc>
                <a:spcPct val="100000"/>
              </a:lnSpc>
              <a:spcBef>
                <a:spcPts val="1191"/>
              </a:spcBef>
              <a:spcAft>
                <a:spcPts val="992"/>
              </a:spcAft>
              <a:buClr>
                <a:srgbClr val="000000"/>
              </a:buClr>
              <a:buSzPct val="45000"/>
              <a:buFont typeface="Wingdings" charset="2"/>
              <a:buChar char=""/>
            </a:pPr>
            <a:r>
              <a:rPr lang="de-DE" sz="1800" b="0" u="none" strike="noStrike">
                <a:solidFill>
                  <a:srgbClr val="000000"/>
                </a:solidFill>
                <a:effectLst/>
                <a:uFillTx/>
                <a:latin typeface="Arial"/>
                <a:ea typeface="DejaVu Sans"/>
              </a:rPr>
              <a:t>Die Dynamik sozialer Medien lässt sich insbesondere anhand von drei zentralen Kernphänomenen beschreiben, die den Verlauf und die Wirkung digitaler Kommunikationsprozesse maßgeblich beeinflussen.</a:t>
            </a:r>
            <a:endParaRPr lang="de-DE" sz="1800" b="0" u="none" strike="noStrike">
              <a:solidFill>
                <a:srgbClr val="000000"/>
              </a:solidFill>
              <a:effectLst/>
              <a:uFillTx/>
              <a:latin typeface="Arial"/>
            </a:endParaRPr>
          </a:p>
          <a:p>
            <a:pPr>
              <a:lnSpc>
                <a:spcPct val="100000"/>
              </a:lnSpc>
            </a:pPr>
            <a:endParaRPr lang="de-DE" sz="1000" b="0" u="none" strike="noStrike">
              <a:solidFill>
                <a:srgbClr val="000000"/>
              </a:solidFill>
              <a:effectLst/>
              <a:uFillTx/>
              <a:latin typeface="Arial"/>
            </a:endParaRPr>
          </a:p>
        </p:txBody>
      </p:sp>
      <p:sp>
        <p:nvSpPr>
          <p:cNvPr id="179" name="Rechteck 178"/>
          <p:cNvSpPr/>
          <p:nvPr/>
        </p:nvSpPr>
        <p:spPr>
          <a:xfrm>
            <a:off x="540000" y="516960"/>
            <a:ext cx="6689520" cy="7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4400" b="0" u="none" strike="noStrike">
                <a:solidFill>
                  <a:schemeClr val="dk1"/>
                </a:solidFill>
                <a:effectLst/>
                <a:uFillTx/>
                <a:latin typeface="Aptos Display"/>
                <a:ea typeface="DejaVu Sans"/>
              </a:rPr>
              <a:t>Demokratiegefährdung</a:t>
            </a:r>
            <a:endParaRPr lang="de-DE" sz="4400" b="0" u="none" strike="noStrike">
              <a:solidFill>
                <a:srgbClr val="000000"/>
              </a:solidFill>
              <a:effectLst/>
              <a:uFillTx/>
              <a:latin typeface="Arial"/>
            </a:endParaRPr>
          </a:p>
        </p:txBody>
      </p:sp>
      <p:sp>
        <p:nvSpPr>
          <p:cNvPr id="180" name="Textfeld 25"/>
          <p:cNvSpPr/>
          <p:nvPr/>
        </p:nvSpPr>
        <p:spPr>
          <a:xfrm>
            <a:off x="8820000" y="629604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PlaceHolder 1"/>
          <p:cNvSpPr>
            <a:spLocks noGrp="1"/>
          </p:cNvSpPr>
          <p:nvPr>
            <p:ph type="title"/>
          </p:nvPr>
        </p:nvSpPr>
        <p:spPr>
          <a:xfrm>
            <a:off x="360000" y="359280"/>
            <a:ext cx="10514520" cy="132588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Kernphänomene der Demokratiegefährdung</a:t>
            </a:r>
            <a:r>
              <a:rPr lang="de-DE" sz="1800" b="0" u="none" strike="noStrike">
                <a:solidFill>
                  <a:schemeClr val="dk1"/>
                </a:solidFill>
                <a:effectLst/>
                <a:uFillTx/>
                <a:latin typeface="Aptos"/>
              </a:rPr>
              <a:t>	</a:t>
            </a:r>
            <a:endParaRPr lang="de-DE" sz="1800" b="0" u="none" strike="noStrike">
              <a:solidFill>
                <a:srgbClr val="000000"/>
              </a:solidFill>
              <a:effectLst/>
              <a:uFillTx/>
              <a:latin typeface="Arial"/>
            </a:endParaRPr>
          </a:p>
        </p:txBody>
      </p:sp>
      <p:sp>
        <p:nvSpPr>
          <p:cNvPr id="182" name="Rechteck 181"/>
          <p:cNvSpPr/>
          <p:nvPr/>
        </p:nvSpPr>
        <p:spPr>
          <a:xfrm>
            <a:off x="1440000" y="2160000"/>
            <a:ext cx="360" cy="42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de-DE" sz="1800" b="0" u="none" strike="noStrike">
              <a:solidFill>
                <a:srgbClr val="000000"/>
              </a:solidFill>
              <a:effectLst/>
              <a:uFillTx/>
              <a:latin typeface="Arial"/>
              <a:ea typeface="DejaVu Sans"/>
            </a:endParaRPr>
          </a:p>
        </p:txBody>
      </p:sp>
      <p:sp>
        <p:nvSpPr>
          <p:cNvPr id="183" name="Rechteck 182"/>
          <p:cNvSpPr/>
          <p:nvPr/>
        </p:nvSpPr>
        <p:spPr>
          <a:xfrm>
            <a:off x="180000" y="2160000"/>
            <a:ext cx="11699280" cy="395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0" u="none" strike="noStrike">
                <a:solidFill>
                  <a:srgbClr val="000000"/>
                </a:solidFill>
                <a:effectLst/>
                <a:uFillTx/>
                <a:latin typeface="Arial"/>
                <a:ea typeface="DejaVu Sans"/>
              </a:rPr>
              <a:t>Epistemische Blasen (Echo Chambers)</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Algorithmen zeigen Usern nur Inhalte, die ihre bestehende Meinung bestätigen. Andersdenkende </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werden nicht mehr als politische Gegnder sondern als „Feinde“ gesehen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Affektive Polarisierung </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Digitale Gerüchte setzen auf Emotionen, weil diese die meisen Klicks bringen. Das zerstört den sachlichen und respektvollen Diskurs, den eine Demokratie zum Überleben braucht</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Kontrollverlust durch Überinformation </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Da die Kontrollfunktion durch Journalisten wegfallen, können nun Informationen auch durch ungefilterte Bots Millionen von Menschen ungefiltert erreichen.</a:t>
            </a:r>
            <a:endParaRPr lang="de-DE" sz="1800" b="0" u="none" strike="noStrike">
              <a:solidFill>
                <a:srgbClr val="000000"/>
              </a:solidFill>
              <a:effectLst/>
              <a:uFillTx/>
              <a:latin typeface="Arial"/>
            </a:endParaRPr>
          </a:p>
        </p:txBody>
      </p:sp>
      <p:sp>
        <p:nvSpPr>
          <p:cNvPr id="184" name="Textfeld 26"/>
          <p:cNvSpPr/>
          <p:nvPr/>
        </p:nvSpPr>
        <p:spPr>
          <a:xfrm>
            <a:off x="8824320" y="612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PlaceHolder 1"/>
          <p:cNvSpPr>
            <a:spLocks noGrp="1"/>
          </p:cNvSpPr>
          <p:nvPr>
            <p:ph type="title"/>
          </p:nvPr>
        </p:nvSpPr>
        <p:spPr>
          <a:xfrm>
            <a:off x="180000" y="263520"/>
            <a:ext cx="10514520" cy="456480"/>
          </a:xfrm>
          <a:prstGeom prst="rect">
            <a:avLst/>
          </a:prstGeom>
          <a:noFill/>
          <a:ln w="0">
            <a:noFill/>
          </a:ln>
        </p:spPr>
        <p:txBody>
          <a:bodyPr lIns="0" tIns="0" rIns="0" bIns="0" anchor="ctr">
            <a:spAutoFit/>
          </a:bodyPr>
          <a:lstStyle/>
          <a:p>
            <a:pPr indent="0">
              <a:lnSpc>
                <a:spcPct val="100000"/>
              </a:lnSpc>
              <a:spcBef>
                <a:spcPts val="1191"/>
              </a:spcBef>
              <a:spcAft>
                <a:spcPts val="992"/>
              </a:spcAft>
              <a:buNone/>
              <a:tabLst>
                <a:tab pos="0" algn="l"/>
              </a:tabLst>
            </a:pPr>
            <a:r>
              <a:rPr lang="de-DE" sz="3200" b="1" u="none" strike="noStrike">
                <a:solidFill>
                  <a:srgbClr val="000000"/>
                </a:solidFill>
                <a:effectLst/>
                <a:uFillTx/>
                <a:latin typeface="Arial"/>
              </a:rPr>
              <a:t>Die digitale Infosphäre als epistemischer Raum </a:t>
            </a:r>
            <a:endParaRPr lang="de-DE" sz="3200" b="0" u="none" strike="noStrike">
              <a:solidFill>
                <a:srgbClr val="000000"/>
              </a:solidFill>
              <a:effectLst/>
              <a:uFillTx/>
              <a:latin typeface="Arial"/>
            </a:endParaRPr>
          </a:p>
        </p:txBody>
      </p:sp>
      <p:sp>
        <p:nvSpPr>
          <p:cNvPr id="51" name="Rechteck 50"/>
          <p:cNvSpPr/>
          <p:nvPr/>
        </p:nvSpPr>
        <p:spPr>
          <a:xfrm>
            <a:off x="0" y="1401840"/>
            <a:ext cx="12059640" cy="5257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a:lnSpc>
                <a:spcPct val="100000"/>
              </a:lnSpc>
              <a:spcBef>
                <a:spcPts val="1191"/>
              </a:spcBef>
              <a:spcAft>
                <a:spcPts val="992"/>
              </a:spcAft>
              <a:buClr>
                <a:srgbClr val="000000"/>
              </a:buClr>
              <a:buSzPct val="45000"/>
              <a:buFont typeface="Symbol" charset="2"/>
              <a:buChar char=""/>
            </a:pPr>
            <a:r>
              <a:rPr lang="de-DE" sz="2600" b="0" u="none" strike="noStrike">
                <a:solidFill>
                  <a:srgbClr val="000000"/>
                </a:solidFill>
                <a:effectLst/>
                <a:uFillTx/>
                <a:latin typeface="Arial"/>
              </a:rPr>
              <a:t>Informationen erscheinen nicht unabhängig von ihrer technischen Vermittlung</a:t>
            </a:r>
          </a:p>
          <a:p>
            <a:pPr marL="216000" indent="-216000">
              <a:lnSpc>
                <a:spcPct val="100000"/>
              </a:lnSpc>
              <a:spcBef>
                <a:spcPts val="1191"/>
              </a:spcBef>
              <a:spcAft>
                <a:spcPts val="992"/>
              </a:spcAft>
              <a:buClr>
                <a:srgbClr val="000000"/>
              </a:buClr>
              <a:buSzPct val="45000"/>
              <a:buFont typeface="Symbol" charset="2"/>
              <a:buChar char=""/>
            </a:pPr>
            <a:r>
              <a:rPr lang="de-DE" sz="2600" b="0" u="none" strike="noStrike">
                <a:solidFill>
                  <a:srgbClr val="000000"/>
                </a:solidFill>
                <a:effectLst/>
                <a:uFillTx/>
                <a:latin typeface="Arial"/>
              </a:rPr>
              <a:t>Digitale Plattformen konstituieren Bedingungen des Wahrnehmens, Wissens und Urteilens.</a:t>
            </a:r>
          </a:p>
          <a:p>
            <a:pPr marL="216000" indent="-216000">
              <a:lnSpc>
                <a:spcPct val="100000"/>
              </a:lnSpc>
              <a:spcBef>
                <a:spcPts val="1191"/>
              </a:spcBef>
              <a:spcAft>
                <a:spcPts val="992"/>
              </a:spcAft>
              <a:buClr>
                <a:srgbClr val="000000"/>
              </a:buClr>
              <a:buSzPct val="45000"/>
              <a:buFont typeface="Symbol" charset="2"/>
              <a:buChar char=""/>
            </a:pPr>
            <a:r>
              <a:rPr lang="de-DE" sz="2600" b="0" u="none" strike="noStrike">
                <a:solidFill>
                  <a:srgbClr val="000000"/>
                </a:solidFill>
                <a:effectLst/>
                <a:uFillTx/>
                <a:latin typeface="Arial"/>
              </a:rPr>
              <a:t>Kommunikationsprozesse werden durch datenbasierte Selektionsmechanismen strukturiert.</a:t>
            </a:r>
          </a:p>
          <a:p>
            <a:pPr marL="216000" indent="-216000">
              <a:lnSpc>
                <a:spcPct val="100000"/>
              </a:lnSpc>
              <a:spcBef>
                <a:spcPts val="1191"/>
              </a:spcBef>
              <a:spcAft>
                <a:spcPts val="992"/>
              </a:spcAft>
              <a:buClr>
                <a:srgbClr val="000000"/>
              </a:buClr>
              <a:buSzPct val="45000"/>
              <a:buFont typeface="Symbol" charset="2"/>
              <a:buChar char=""/>
            </a:pPr>
            <a:r>
              <a:rPr lang="de-DE" sz="2600" b="0" u="none" strike="noStrike">
                <a:solidFill>
                  <a:srgbClr val="000000"/>
                </a:solidFill>
                <a:effectLst/>
                <a:uFillTx/>
                <a:latin typeface="Arial"/>
              </a:rPr>
              <a:t>Sichtbarkeit wird zum Ergebnis algorithmischer Priorisierung statt öffentlicher Relevanz.</a:t>
            </a:r>
          </a:p>
          <a:p>
            <a:pPr marL="216000" indent="-216000">
              <a:lnSpc>
                <a:spcPct val="100000"/>
              </a:lnSpc>
              <a:spcBef>
                <a:spcPts val="1191"/>
              </a:spcBef>
              <a:spcAft>
                <a:spcPts val="992"/>
              </a:spcAft>
              <a:buClr>
                <a:srgbClr val="000000"/>
              </a:buClr>
              <a:buSzPct val="45000"/>
              <a:buFont typeface="Symbol" charset="2"/>
              <a:buChar char=""/>
            </a:pPr>
            <a:r>
              <a:rPr lang="de-DE" sz="2600" b="0" u="none" strike="noStrike">
                <a:solidFill>
                  <a:srgbClr val="000000"/>
                </a:solidFill>
                <a:effectLst/>
                <a:uFillTx/>
                <a:latin typeface="Arial"/>
              </a:rPr>
              <a:t>Wirklichkeit erscheint zunehmend als personalisierte und dynamisch rekonfigurierte Informationsumgebung.</a:t>
            </a:r>
          </a:p>
          <a:p>
            <a:pPr>
              <a:lnSpc>
                <a:spcPct val="100000"/>
              </a:lnSpc>
            </a:pPr>
            <a:endParaRPr lang="de-DE" sz="1000" b="0" u="none" strike="noStrike">
              <a:solidFill>
                <a:srgbClr val="000000"/>
              </a:solidFill>
              <a:effectLst/>
              <a:uFillTx/>
              <a:latin typeface="Arial"/>
            </a:endParaRPr>
          </a:p>
        </p:txBody>
      </p:sp>
      <p:sp>
        <p:nvSpPr>
          <p:cNvPr id="52" name="Textfeld 27"/>
          <p:cNvSpPr/>
          <p:nvPr/>
        </p:nvSpPr>
        <p:spPr>
          <a:xfrm>
            <a:off x="9000360" y="629136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PlaceHolder 1"/>
          <p:cNvSpPr>
            <a:spLocks noGrp="1"/>
          </p:cNvSpPr>
          <p:nvPr>
            <p:ph type="title"/>
          </p:nvPr>
        </p:nvSpPr>
        <p:spPr>
          <a:xfrm>
            <a:off x="159120" y="377280"/>
            <a:ext cx="10514520" cy="96696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3600" b="0" u="none" strike="noStrike">
                <a:solidFill>
                  <a:schemeClr val="dk1"/>
                </a:solidFill>
                <a:effectLst/>
                <a:uFillTx/>
                <a:latin typeface="Aptos"/>
              </a:rPr>
              <a:t>(Fehl-) Informationsarten</a:t>
            </a:r>
            <a:endParaRPr lang="de-DE" sz="3600" b="0" u="none" strike="noStrike">
              <a:solidFill>
                <a:srgbClr val="000000"/>
              </a:solidFill>
              <a:effectLst/>
              <a:uFillTx/>
              <a:latin typeface="Arial"/>
            </a:endParaRPr>
          </a:p>
        </p:txBody>
      </p:sp>
      <p:sp>
        <p:nvSpPr>
          <p:cNvPr id="186" name="PlaceHolder 2"/>
          <p:cNvSpPr>
            <a:spLocks noGrp="1"/>
          </p:cNvSpPr>
          <p:nvPr>
            <p:ph/>
          </p:nvPr>
        </p:nvSpPr>
        <p:spPr>
          <a:xfrm>
            <a:off x="180000" y="1080000"/>
            <a:ext cx="11734920" cy="5110920"/>
          </a:xfrm>
          <a:prstGeom prst="rect">
            <a:avLst/>
          </a:prstGeom>
          <a:noFill/>
          <a:ln w="0">
            <a:noFill/>
          </a:ln>
        </p:spPr>
        <p:txBody>
          <a:bodyPr lIns="0" tIns="0" rIns="0" bIns="0" anchor="t">
            <a:spAutoFit/>
          </a:bodyPr>
          <a:lstStyle/>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ea typeface="Microsoft YaHei"/>
              </a:rPr>
              <a:t>Desinformation: Intentionale Verbreitung falscher Daten zur gezielten Täuschung oder Schädigung von Akteuren.</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ea typeface="Microsoft YaHei"/>
              </a:rPr>
              <a:t>Gerücht: Unverifizierte Information mit unklarem Wahrheitsgehalt, deren Diffusion primär auf affektiven Dynamiken wie Neugier oder Angst basiert.</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ea typeface="Microsoft YaHei"/>
              </a:rPr>
              <a:t>Zeitungsente: Mediale Falschmeldung, welche meist aus unzureichender Validierung oder zeitlichen Restriktionen im redaktionellen Prozess resultiert.</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ea typeface="Microsoft YaHei"/>
              </a:rPr>
              <a:t>Fehlinformation (Irrtum): Unbeabsichtigte Distribution fehlerhafter Daten, bei welcher der Akteur von der Validität der Inhalte ausgeht.</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ea typeface="Microsoft YaHei"/>
              </a:rPr>
              <a:t>Fake News: Synthetisierte, authentisch wirkende Nachrichtenbeiträge ohne empirische Evidenz, die primär der Monetarisierung oder Reichweitengenerierung dienen</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p:txBody>
      </p:sp>
      <p:sp>
        <p:nvSpPr>
          <p:cNvPr id="187" name="Textfeld 4"/>
          <p:cNvSpPr/>
          <p:nvPr/>
        </p:nvSpPr>
        <p:spPr>
          <a:xfrm>
            <a:off x="9000000" y="629604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284760" y="179280"/>
            <a:ext cx="10514520" cy="132588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Darstellung</a:t>
            </a:r>
            <a:r>
              <a:rPr lang="de-DE" sz="1800" b="0" u="none" strike="noStrike">
                <a:solidFill>
                  <a:schemeClr val="dk1"/>
                </a:solidFill>
                <a:effectLst/>
                <a:uFillTx/>
                <a:latin typeface="Aptos"/>
              </a:rPr>
              <a:t> </a:t>
            </a:r>
            <a:r>
              <a:rPr lang="de-DE" sz="3600" b="0" u="none" strike="noStrike">
                <a:solidFill>
                  <a:schemeClr val="dk1"/>
                </a:solidFill>
                <a:effectLst/>
                <a:uFillTx/>
                <a:latin typeface="Aptos"/>
              </a:rPr>
              <a:t>in</a:t>
            </a:r>
            <a:r>
              <a:rPr lang="de-DE" sz="1800" b="0" u="none" strike="noStrike">
                <a:solidFill>
                  <a:schemeClr val="dk1"/>
                </a:solidFill>
                <a:effectLst/>
                <a:uFillTx/>
                <a:latin typeface="Aptos"/>
              </a:rPr>
              <a:t> </a:t>
            </a:r>
            <a:r>
              <a:rPr lang="de-DE" sz="3600" b="0" u="none" strike="noStrike">
                <a:solidFill>
                  <a:schemeClr val="dk1"/>
                </a:solidFill>
                <a:effectLst/>
                <a:uFillTx/>
                <a:latin typeface="Aptos"/>
              </a:rPr>
              <a:t>NetLogo</a:t>
            </a:r>
            <a:endParaRPr lang="de-DE" sz="3600" b="0" u="none" strike="noStrike">
              <a:solidFill>
                <a:srgbClr val="000000"/>
              </a:solidFill>
              <a:effectLst/>
              <a:uFillTx/>
              <a:latin typeface="Arial"/>
            </a:endParaRPr>
          </a:p>
        </p:txBody>
      </p:sp>
      <p:sp>
        <p:nvSpPr>
          <p:cNvPr id="189" name="PlaceHolder 2"/>
          <p:cNvSpPr>
            <a:spLocks noGrp="1"/>
          </p:cNvSpPr>
          <p:nvPr>
            <p:ph/>
          </p:nvPr>
        </p:nvSpPr>
        <p:spPr>
          <a:xfrm>
            <a:off x="284760" y="1260000"/>
            <a:ext cx="11734920" cy="5181840"/>
          </a:xfrm>
          <a:prstGeom prst="rect">
            <a:avLst/>
          </a:prstGeom>
          <a:noFill/>
          <a:ln w="0">
            <a:noFill/>
          </a:ln>
        </p:spPr>
        <p:txBody>
          <a:bodyPr lIns="0" tIns="0" rIns="0" bIns="0" anchor="t">
            <a:spAutoFit/>
          </a:bodyPr>
          <a:lstStyle/>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ea typeface="Microsoft YaHei"/>
              </a:rPr>
              <a:t>Demokratiegefährdung als Makro-Effekt</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Symbol" charset="2"/>
              <a:buChar char=""/>
              <a:tabLst>
                <a:tab pos="0" algn="l"/>
              </a:tabLst>
            </a:pPr>
            <a:r>
              <a:rPr lang="de-DE" sz="1800" b="0" u="none" strike="noStrike">
                <a:solidFill>
                  <a:srgbClr val="000000"/>
                </a:solidFill>
                <a:effectLst/>
                <a:uFillTx/>
                <a:latin typeface="Arial"/>
                <a:ea typeface="Microsoft YaHei"/>
              </a:rPr>
              <a:t>Polarisierungs-Score</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16000" indent="-216000" defTabSz="914400">
              <a:lnSpc>
                <a:spcPct val="90000"/>
              </a:lnSpc>
              <a:spcBef>
                <a:spcPts val="1001"/>
              </a:spcBef>
              <a:buClr>
                <a:srgbClr val="000000"/>
              </a:buClr>
              <a:buSzPct val="45000"/>
              <a:buFont typeface="Wingdings" charset="2"/>
              <a:buChar char=""/>
              <a:tabLst>
                <a:tab pos="0" algn="l"/>
              </a:tabLst>
            </a:pPr>
            <a:r>
              <a:rPr lang="de-DE" sz="1800" b="0" u="none" strike="noStrike">
                <a:solidFill>
                  <a:srgbClr val="000000"/>
                </a:solidFill>
                <a:effectLst/>
                <a:uFillTx/>
                <a:latin typeface="Arial"/>
                <a:ea typeface="Microsoft YaHei"/>
              </a:rPr>
              <a:t>Unterscheidung Offline-Setup und Online-Setup</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r>
              <a:rPr lang="de-DE" sz="1800" b="0" u="none" strike="noStrike">
                <a:solidFill>
                  <a:srgbClr val="000000"/>
                </a:solidFill>
                <a:effectLst/>
                <a:uFillTx/>
                <a:latin typeface="Arial"/>
                <a:ea typeface="Microsoft YaHei"/>
              </a:rPr>
              <a:t>Offline → wenn Meinungen der direkten Nachbarn zu weit auseinanderliegen, erfolgt ein kurzer Streit, aber der physische Kontakt gleicht extreme Meinungen langfristig an (Mäßigungseffekt)</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r>
              <a:rPr lang="de-DE" sz="1800" b="0" u="none" strike="noStrike">
                <a:solidFill>
                  <a:srgbClr val="000000"/>
                </a:solidFill>
                <a:effectLst/>
                <a:uFillTx/>
                <a:latin typeface="Arial"/>
                <a:ea typeface="Microsoft YaHei"/>
              </a:rPr>
              <a:t>Online → Hier verbinden sich Agenten nur mit anderen Angenten die eine ähnliche Meinung haben (Homophilie). Gleichzeitig werden sie durch Fake-News-Knoten (= Hubs) systematisch mit extremen Inhalten gefüttert</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800" b="0" u="none" strike="noStrike">
                <a:solidFill>
                  <a:srgbClr val="000000"/>
                </a:solidFill>
                <a:effectLst/>
                <a:uFillTx/>
                <a:latin typeface="Arial"/>
                <a:ea typeface="Microsoft YaHei"/>
              </a:rPr>
              <a:t>So kann eine Bi-Polarisierung entstehen</a:t>
            </a: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a:p>
            <a:pPr indent="0" defTabSz="914400">
              <a:lnSpc>
                <a:spcPct val="90000"/>
              </a:lnSpc>
              <a:spcBef>
                <a:spcPts val="1001"/>
              </a:spcBef>
              <a:buNone/>
              <a:tabLst>
                <a:tab pos="0" algn="l"/>
              </a:tabLst>
            </a:pPr>
            <a:endParaRPr lang="de-DE" sz="1800" b="0" u="none" strike="noStrike">
              <a:solidFill>
                <a:srgbClr val="000000"/>
              </a:solidFill>
              <a:effectLst/>
              <a:uFillTx/>
              <a:latin typeface="Arial"/>
            </a:endParaRPr>
          </a:p>
        </p:txBody>
      </p:sp>
      <p:sp>
        <p:nvSpPr>
          <p:cNvPr id="190" name="Textfeld 1"/>
          <p:cNvSpPr/>
          <p:nvPr/>
        </p:nvSpPr>
        <p:spPr>
          <a:xfrm>
            <a:off x="9180000" y="17568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PlaceHolder 1"/>
          <p:cNvSpPr>
            <a:spLocks noGrp="1"/>
          </p:cNvSpPr>
          <p:nvPr>
            <p:ph type="title"/>
          </p:nvPr>
        </p:nvSpPr>
        <p:spPr>
          <a:xfrm>
            <a:off x="180000" y="180000"/>
            <a:ext cx="11533320" cy="132588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Sozialphilosophische und demokratietheoretische </a:t>
            </a:r>
            <a:r>
              <a:rPr lang="de-DE" sz="1800" b="0" u="none" strike="noStrike">
                <a:solidFill>
                  <a:srgbClr val="000000"/>
                </a:solidFill>
                <a:effectLst/>
                <a:uFillTx/>
                <a:latin typeface="Arial"/>
                <a:ea typeface="Microsoft YaHei"/>
              </a:rPr>
              <a:t> </a:t>
            </a:r>
            <a:r>
              <a:rPr lang="de-DE" sz="3600" b="0" u="none" strike="noStrike">
                <a:solidFill>
                  <a:schemeClr val="dk1"/>
                </a:solidFill>
                <a:effectLst/>
                <a:uFillTx/>
                <a:latin typeface="Aptos"/>
                <a:ea typeface="Microsoft YaHei"/>
              </a:rPr>
              <a:t>Dimensionen</a:t>
            </a:r>
            <a:r>
              <a:rPr lang="de-DE" sz="1800" b="0" u="none" strike="noStrike">
                <a:solidFill>
                  <a:schemeClr val="dk1"/>
                </a:solidFill>
                <a:effectLst/>
                <a:uFillTx/>
                <a:latin typeface="Aptos"/>
                <a:ea typeface="Microsoft YaHei"/>
              </a:rPr>
              <a:t> </a:t>
            </a:r>
            <a:endParaRPr lang="de-DE" sz="1800" b="0" u="none" strike="noStrike">
              <a:solidFill>
                <a:srgbClr val="000000"/>
              </a:solidFill>
              <a:effectLst/>
              <a:uFillTx/>
              <a:latin typeface="Arial"/>
            </a:endParaRPr>
          </a:p>
        </p:txBody>
      </p:sp>
      <p:sp>
        <p:nvSpPr>
          <p:cNvPr id="192" name="Rechteck 191"/>
          <p:cNvSpPr/>
          <p:nvPr/>
        </p:nvSpPr>
        <p:spPr>
          <a:xfrm>
            <a:off x="346680" y="1620000"/>
            <a:ext cx="11339280" cy="5027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0" u="none" strike="noStrike">
                <a:solidFill>
                  <a:srgbClr val="000000"/>
                </a:solidFill>
                <a:effectLst/>
                <a:uFillTx/>
                <a:latin typeface="Arial"/>
                <a:ea typeface="Microsoft YaHei"/>
              </a:rPr>
              <a:t>Struktureller Wandel der Öffentlichkeit nach Jürgen Habermas</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216000" indent="-216000">
              <a:lnSpc>
                <a:spcPct val="100000"/>
              </a:lnSpc>
              <a:buClr>
                <a:srgbClr val="000000"/>
              </a:buClr>
              <a:buFont typeface="Symbol" charset="2"/>
              <a:buChar char=""/>
            </a:pPr>
            <a:r>
              <a:rPr lang="de-DE" sz="1800" b="0" u="none" strike="noStrike">
                <a:solidFill>
                  <a:srgbClr val="000000"/>
                </a:solidFill>
                <a:effectLst/>
                <a:uFillTx/>
                <a:latin typeface="Arial"/>
                <a:ea typeface="Microsoft YaHei"/>
              </a:rPr>
              <a:t>Wandel der öffentlichen Meinungsbildung</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Microsoft YaHei"/>
              </a:rPr>
              <a:t>Habermas beschreibt den Übergang von einer bürgerlichen Öffentlichkeit, die durch rationale, kritische Diskussionen geprägt war, hin zu einer massenmedial geprägten Öffentlichkeit, in der wirtschaftliche und politische Interessen die öffentliche Kommunikation zunehmend beeinflussen.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216000" indent="-216000">
              <a:lnSpc>
                <a:spcPct val="100000"/>
              </a:lnSpc>
              <a:buClr>
                <a:srgbClr val="000000"/>
              </a:buClr>
              <a:buFont typeface="Symbol" charset="2"/>
              <a:buChar char=""/>
            </a:pPr>
            <a:r>
              <a:rPr lang="de-DE" sz="1800" b="0" u="none" strike="noStrike">
                <a:solidFill>
                  <a:srgbClr val="000000"/>
                </a:solidFill>
                <a:effectLst/>
                <a:uFillTx/>
                <a:latin typeface="Arial"/>
                <a:ea typeface="Microsoft YaHei"/>
              </a:rPr>
              <a:t>Gefährdung demokratischer Deliberation</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Microsoft YaHei"/>
              </a:rPr>
              <a:t>Mit der Kommerzialisierung der Medien und dem wachsenden Einfluss von Werbung, Public Relations und strategischer Kommunikation verliert die Öffentlichkeit ihre Funktion als Raum des freien, argumentativen Austauschs. Dadurch wird die demokratische Willensbildung erschwert.</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216000" indent="-216000">
              <a:lnSpc>
                <a:spcPct val="100000"/>
              </a:lnSpc>
              <a:buClr>
                <a:srgbClr val="000000"/>
              </a:buClr>
              <a:buFont typeface="Symbol" charset="2"/>
              <a:buChar char=""/>
            </a:pPr>
            <a:r>
              <a:rPr lang="de-DE" sz="1800" b="0" u="none" strike="noStrike">
                <a:solidFill>
                  <a:srgbClr val="000000"/>
                </a:solidFill>
                <a:effectLst/>
                <a:uFillTx/>
                <a:latin typeface="Arial"/>
                <a:ea typeface="Microsoft YaHei"/>
              </a:rPr>
              <a:t>Informationelle Entropie und Psychopolitik nach Byung-Chul Han</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Microsoft YaHei"/>
              </a:rPr>
              <a:t>Durch affektive Polarisierung substituiert die digitale Psychopolitik den liberalen und rationalen Dirkurs. Dadurch erlischt die faktenbasierte Realitätsbasis, und die fundamentale Kompromissfähigkeit der demokratischen Systeme erlischt.</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p:txBody>
      </p:sp>
      <p:sp>
        <p:nvSpPr>
          <p:cNvPr id="193" name="Textfeld 2"/>
          <p:cNvSpPr/>
          <p:nvPr/>
        </p:nvSpPr>
        <p:spPr>
          <a:xfrm>
            <a:off x="9317160" y="630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echteck 193"/>
          <p:cNvSpPr/>
          <p:nvPr/>
        </p:nvSpPr>
        <p:spPr>
          <a:xfrm>
            <a:off x="360000" y="540000"/>
            <a:ext cx="8618400" cy="60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3600" b="0" u="none" strike="noStrike">
                <a:solidFill>
                  <a:srgbClr val="000000"/>
                </a:solidFill>
                <a:effectLst/>
                <a:uFillTx/>
                <a:latin typeface="Arial"/>
                <a:ea typeface="DejaVu Sans"/>
              </a:rPr>
              <a:t>Technologierealistische Perspektive</a:t>
            </a:r>
            <a:endParaRPr lang="de-DE" sz="3600" b="0" u="none" strike="noStrike">
              <a:solidFill>
                <a:srgbClr val="000000"/>
              </a:solidFill>
              <a:effectLst/>
              <a:uFillTx/>
              <a:latin typeface="Arial"/>
            </a:endParaRPr>
          </a:p>
        </p:txBody>
      </p:sp>
      <p:sp>
        <p:nvSpPr>
          <p:cNvPr id="195" name="Textfeld 7"/>
          <p:cNvSpPr/>
          <p:nvPr/>
        </p:nvSpPr>
        <p:spPr>
          <a:xfrm>
            <a:off x="9180000" y="1764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
        <p:nvSpPr>
          <p:cNvPr id="196" name="Textfeld 9"/>
          <p:cNvSpPr/>
          <p:nvPr/>
        </p:nvSpPr>
        <p:spPr>
          <a:xfrm>
            <a:off x="8645040" y="629604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
        <p:nvSpPr>
          <p:cNvPr id="197" name="Rechteck 196"/>
          <p:cNvSpPr/>
          <p:nvPr/>
        </p:nvSpPr>
        <p:spPr>
          <a:xfrm>
            <a:off x="360000" y="1980000"/>
            <a:ext cx="11339280" cy="418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a:lnSpc>
                <a:spcPct val="100000"/>
              </a:lnSpc>
              <a:buClr>
                <a:srgbClr val="000000"/>
              </a:buClr>
              <a:buSzPct val="45000"/>
              <a:buFont typeface="Wingdings" charset="2"/>
              <a:buChar char=""/>
            </a:pPr>
            <a:r>
              <a:rPr lang="de-DE" sz="1800" b="0" u="none" strike="noStrike">
                <a:solidFill>
                  <a:srgbClr val="000000"/>
                </a:solidFill>
                <a:effectLst/>
                <a:uFillTx/>
                <a:latin typeface="Arial"/>
                <a:ea typeface="Microsoft YaHei"/>
              </a:rPr>
              <a:t>Versuche der Zensur oder der technologischen Regression sind unerwünscht und utopisch</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de-DE" sz="1800" b="0" u="none" strike="noStrike">
                <a:solidFill>
                  <a:srgbClr val="000000"/>
                </a:solidFill>
                <a:effectLst/>
                <a:uFillTx/>
                <a:latin typeface="Arial"/>
                <a:ea typeface="Microsoft YaHei"/>
              </a:rPr>
              <a:t>Demokratiegefährung und Gefährdung des Individuums ist ein inhärentes Strukturmerkmal unregulierter digitaler Netzwerktopologien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de-DE" sz="1800" b="0" u="none" strike="noStrike">
                <a:solidFill>
                  <a:srgbClr val="000000"/>
                </a:solidFill>
                <a:effectLst/>
                <a:uFillTx/>
                <a:latin typeface="Arial"/>
                <a:ea typeface="Microsoft YaHei"/>
              </a:rPr>
              <a:t>Somit ist der Weg zur „algorithmischen Resilienz“ unausweichlich</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de-DE" sz="1800" b="0" u="none" strike="noStrike">
                <a:solidFill>
                  <a:srgbClr val="000000"/>
                </a:solidFill>
                <a:effectLst/>
                <a:uFillTx/>
                <a:latin typeface="Arial"/>
                <a:ea typeface="Microsoft YaHei"/>
              </a:rPr>
              <a:t>Beispielsweise lässt sich das System stabilisieren durch automatisierte Einspeisung depolarisierender Brücken-Links im Netz ohne die informationelle Feiheit zu vermindern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p:cNvSpPr>
          <p:nvPr>
            <p:ph type="title"/>
          </p:nvPr>
        </p:nvSpPr>
        <p:spPr>
          <a:xfrm>
            <a:off x="180000" y="540000"/>
            <a:ext cx="11699280" cy="5399280"/>
          </a:xfrm>
          <a:prstGeom prst="rect">
            <a:avLst/>
          </a:prstGeom>
          <a:noFill/>
          <a:ln w="0">
            <a:noFill/>
          </a:ln>
        </p:spPr>
        <p:txBody>
          <a:bodyPr lIns="91440" tIns="45720" rIns="91440" bIns="45720" anchor="ctr">
            <a:normAutofit lnSpcReduction="9999"/>
          </a:bodyPr>
          <a:lstStyle/>
          <a:p>
            <a:pPr marL="228600" indent="0" defTabSz="914400">
              <a:lnSpc>
                <a:spcPct val="120000"/>
              </a:lnSpc>
              <a:spcBef>
                <a:spcPts val="1001"/>
              </a:spcBef>
              <a:buNone/>
              <a:tabLst>
                <a:tab pos="0" algn="l"/>
              </a:tabLst>
            </a:pPr>
            <a:r>
              <a:rPr lang="en-US" sz="4000" b="1" u="none" strike="noStrike">
                <a:solidFill>
                  <a:schemeClr val="dk1"/>
                </a:solidFill>
                <a:effectLst/>
                <a:uFillTx/>
                <a:latin typeface="TimesNewRomanPS-BoldMT"/>
                <a:ea typeface="Microsoft YaHei"/>
              </a:rPr>
              <a:t>Teil III</a:t>
            </a:r>
            <a:br>
              <a:rPr sz="4000"/>
            </a:br>
            <a:br>
              <a:rPr sz="4000"/>
            </a:br>
            <a:br>
              <a:rPr sz="4000"/>
            </a:br>
            <a:r>
              <a:rPr lang="en-US" sz="4000" b="1" u="none" strike="noStrike">
                <a:solidFill>
                  <a:schemeClr val="dk1"/>
                </a:solidFill>
                <a:effectLst/>
                <a:uFillTx/>
                <a:latin typeface="TimesNewRomanPS-BoldMT"/>
                <a:ea typeface="Microsoft YaHei"/>
              </a:rPr>
              <a:t>Technologierealismus als Prämisse – Steuerung und Resilienzbildung statt technologischer Regress oder Repression.</a:t>
            </a:r>
            <a:br>
              <a:rPr sz="4000"/>
            </a:br>
            <a:endParaRPr lang="de-DE" sz="4000" b="0" u="none" strike="noStrike">
              <a:solidFill>
                <a:srgbClr val="000000"/>
              </a:solidFill>
              <a:effectLst/>
              <a:uFillTx/>
              <a:latin typeface="Arial"/>
            </a:endParaRPr>
          </a:p>
        </p:txBody>
      </p:sp>
      <p:sp>
        <p:nvSpPr>
          <p:cNvPr id="199" name="Textfeld 10"/>
          <p:cNvSpPr/>
          <p:nvPr/>
        </p:nvSpPr>
        <p:spPr>
          <a:xfrm>
            <a:off x="9000000" y="612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PlaceHolder 1"/>
          <p:cNvSpPr>
            <a:spLocks noGrp="1"/>
          </p:cNvSpPr>
          <p:nvPr>
            <p:ph type="title"/>
          </p:nvPr>
        </p:nvSpPr>
        <p:spPr>
          <a:xfrm>
            <a:off x="284760" y="294120"/>
            <a:ext cx="10514520" cy="132588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Strategien</a:t>
            </a:r>
            <a:endParaRPr lang="de-DE" sz="3600" b="0" u="none" strike="noStrike">
              <a:solidFill>
                <a:srgbClr val="000000"/>
              </a:solidFill>
              <a:effectLst/>
              <a:uFillTx/>
              <a:latin typeface="Arial"/>
            </a:endParaRPr>
          </a:p>
        </p:txBody>
      </p:sp>
      <p:sp>
        <p:nvSpPr>
          <p:cNvPr id="201" name="Rechteck 200"/>
          <p:cNvSpPr/>
          <p:nvPr/>
        </p:nvSpPr>
        <p:spPr>
          <a:xfrm>
            <a:off x="180000" y="1440000"/>
            <a:ext cx="11699280" cy="395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a:lnSpc>
                <a:spcPct val="100000"/>
              </a:lnSpc>
              <a:buClr>
                <a:srgbClr val="000000"/>
              </a:buClr>
              <a:buSzPct val="45000"/>
              <a:buFont typeface="Symbol" charset="2"/>
              <a:buChar char=""/>
            </a:pPr>
            <a:r>
              <a:rPr lang="de-DE" sz="1800" b="0" u="none" strike="noStrike">
                <a:solidFill>
                  <a:srgbClr val="000000"/>
                </a:solidFill>
                <a:effectLst/>
                <a:uFillTx/>
                <a:latin typeface="Arial"/>
                <a:ea typeface="DejaVu Sans"/>
              </a:rPr>
              <a:t>Technisch</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Symbol" charset="2"/>
              <a:buChar char=""/>
            </a:pPr>
            <a:r>
              <a:rPr lang="de-DE" sz="1800" b="0" u="none" strike="noStrike">
                <a:solidFill>
                  <a:srgbClr val="000000"/>
                </a:solidFill>
                <a:effectLst/>
                <a:uFillTx/>
                <a:latin typeface="Arial"/>
                <a:ea typeface="DejaVu Sans"/>
              </a:rPr>
              <a:t>Pädagogisch</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Symbol" charset="2"/>
              <a:buChar char=""/>
            </a:pPr>
            <a:r>
              <a:rPr lang="de-DE" sz="1800" b="0" u="none" strike="noStrike">
                <a:solidFill>
                  <a:srgbClr val="000000"/>
                </a:solidFill>
                <a:effectLst/>
                <a:uFillTx/>
                <a:latin typeface="Arial"/>
                <a:ea typeface="DejaVu Sans"/>
              </a:rPr>
              <a:t>Gesellschaftlich</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Symbol" charset="2"/>
              <a:buChar char=""/>
            </a:pPr>
            <a:r>
              <a:rPr lang="de-DE" sz="1800" b="0" u="none" strike="noStrike">
                <a:solidFill>
                  <a:srgbClr val="000000"/>
                </a:solidFill>
                <a:effectLst/>
                <a:uFillTx/>
                <a:latin typeface="Arial"/>
                <a:ea typeface="DejaVu Sans"/>
              </a:rPr>
              <a:t>Rechtlich  </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Symbol" charset="2"/>
              <a:buChar char=""/>
            </a:pPr>
            <a:r>
              <a:rPr lang="de-DE" sz="1800" b="0" u="none" strike="noStrike">
                <a:solidFill>
                  <a:srgbClr val="000000"/>
                </a:solidFill>
                <a:effectLst/>
                <a:uFillTx/>
                <a:latin typeface="Arial"/>
                <a:ea typeface="DejaVu Sans"/>
              </a:rPr>
              <a:t>Individuell</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Gerade weil individuelles Cybermobbing und die Verbreitung von Desinformation unterschiedliche Phänomene sind, überschneiden sich zwar manche Maßnahmen, andere sind jedoch spezifisch.</a:t>
            </a:r>
            <a:endParaRPr lang="de-DE" sz="1800" b="0" u="none" strike="noStrike">
              <a:solidFill>
                <a:srgbClr val="000000"/>
              </a:solidFill>
              <a:effectLst/>
              <a:uFillTx/>
              <a:latin typeface="Arial"/>
            </a:endParaRPr>
          </a:p>
        </p:txBody>
      </p:sp>
      <p:sp>
        <p:nvSpPr>
          <p:cNvPr id="202" name="Textfeld 11"/>
          <p:cNvSpPr/>
          <p:nvPr/>
        </p:nvSpPr>
        <p:spPr>
          <a:xfrm>
            <a:off x="9180000" y="1764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PlaceHolder 1"/>
          <p:cNvSpPr>
            <a:spLocks noGrp="1"/>
          </p:cNvSpPr>
          <p:nvPr>
            <p:ph type="title"/>
          </p:nvPr>
        </p:nvSpPr>
        <p:spPr>
          <a:xfrm>
            <a:off x="180000" y="539280"/>
            <a:ext cx="8174520" cy="90072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Technische</a:t>
            </a:r>
            <a:r>
              <a:rPr lang="de-DE" sz="1800" b="0" u="none" strike="noStrike">
                <a:solidFill>
                  <a:schemeClr val="dk1"/>
                </a:solidFill>
                <a:effectLst/>
                <a:uFillTx/>
                <a:latin typeface="Aptos"/>
              </a:rPr>
              <a:t> </a:t>
            </a:r>
            <a:r>
              <a:rPr lang="de-DE" sz="3600" b="0" u="none" strike="noStrike">
                <a:solidFill>
                  <a:schemeClr val="dk1"/>
                </a:solidFill>
                <a:effectLst/>
                <a:uFillTx/>
                <a:latin typeface="Aptos"/>
              </a:rPr>
              <a:t>Strategien</a:t>
            </a:r>
            <a:endParaRPr lang="de-DE" sz="3600" b="0" u="none" strike="noStrike">
              <a:solidFill>
                <a:srgbClr val="000000"/>
              </a:solidFill>
              <a:effectLst/>
              <a:uFillTx/>
              <a:latin typeface="Arial"/>
            </a:endParaRPr>
          </a:p>
        </p:txBody>
      </p:sp>
      <p:sp>
        <p:nvSpPr>
          <p:cNvPr id="204" name="Rechteck 203"/>
          <p:cNvSpPr/>
          <p:nvPr/>
        </p:nvSpPr>
        <p:spPr>
          <a:xfrm>
            <a:off x="180000" y="1577880"/>
            <a:ext cx="5579280" cy="405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Gegen Cybermobbing</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Automatische Erkennung beleidigender Sprache</a:t>
            </a: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 </a:t>
            </a: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Blockieren und Stummschalten von Nutzern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Einfache Meldesysteme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Moderation durch Menschen und KI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Einschränkung anonymer Massenangriffe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Digitale Beweissicherung (Screenshots, Protokolle)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Aber → Wollen wir Zensur? Wie können wir Missbrauch vermeiden?</a:t>
            </a:r>
            <a:endParaRPr lang="de-DE" sz="1600" b="0" u="none" strike="noStrike">
              <a:solidFill>
                <a:srgbClr val="000000"/>
              </a:solidFill>
              <a:effectLst/>
              <a:uFillTx/>
              <a:latin typeface="Arial"/>
            </a:endParaRPr>
          </a:p>
        </p:txBody>
      </p:sp>
      <p:sp>
        <p:nvSpPr>
          <p:cNvPr id="205" name="Rechteck 204"/>
          <p:cNvSpPr/>
          <p:nvPr/>
        </p:nvSpPr>
        <p:spPr>
          <a:xfrm>
            <a:off x="6120000" y="540000"/>
            <a:ext cx="5686200" cy="603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r>
              <a:rPr lang="de-DE" sz="1800" b="1" u="none" strike="noStrike">
                <a:solidFill>
                  <a:srgbClr val="000000"/>
                </a:solidFill>
                <a:effectLst/>
                <a:uFillTx/>
                <a:latin typeface="Arial"/>
                <a:ea typeface="DejaVu Sans"/>
              </a:rPr>
              <a:t>Gegen</a:t>
            </a:r>
            <a:r>
              <a:rPr lang="de-DE" sz="1200" b="1" u="none" strike="noStrike">
                <a:solidFill>
                  <a:srgbClr val="000000"/>
                </a:solidFill>
                <a:effectLst/>
                <a:uFillTx/>
                <a:latin typeface="Arial"/>
                <a:ea typeface="DejaVu Sans"/>
              </a:rPr>
              <a:t> </a:t>
            </a:r>
            <a:r>
              <a:rPr lang="de-DE" sz="1800" b="1" u="none" strike="noStrike">
                <a:solidFill>
                  <a:srgbClr val="000000"/>
                </a:solidFill>
                <a:effectLst/>
                <a:uFillTx/>
                <a:latin typeface="Arial"/>
                <a:ea typeface="DejaVu Sans"/>
              </a:rPr>
              <a:t>Fake News</a:t>
            </a:r>
            <a:endParaRPr lang="de-DE" sz="1800" b="0" u="none" strike="noStrike">
              <a:solidFill>
                <a:srgbClr val="000000"/>
              </a:solidFill>
              <a:effectLst/>
              <a:uFillTx/>
              <a:latin typeface="Arial"/>
            </a:endParaRPr>
          </a:p>
          <a:p>
            <a:pPr>
              <a:lnSpc>
                <a:spcPct val="100000"/>
              </a:lnSpc>
            </a:pPr>
            <a:endParaRPr lang="de-DE" sz="12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Faktencheck-Systeme </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Kennzeichnung fragwürdiger Inhalte </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Community Notes </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Erkennung koordinierter Botnetzwerke </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Offenlegung politischer Werbung </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Transparenz über Empfehlungsalgorithmen </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Verlangsamung viraler Weiterleitungen (wie bei manchen Messengern)</a:t>
            </a:r>
            <a:endParaRPr lang="de-DE" sz="1800" b="0" u="none" strike="noStrike">
              <a:solidFill>
                <a:srgbClr val="000000"/>
              </a:solidFill>
              <a:effectLst/>
              <a:uFillTx/>
              <a:latin typeface="Arial"/>
            </a:endParaRPr>
          </a:p>
        </p:txBody>
      </p:sp>
      <p:sp>
        <p:nvSpPr>
          <p:cNvPr id="206" name="Textfeld 12"/>
          <p:cNvSpPr/>
          <p:nvPr/>
        </p:nvSpPr>
        <p:spPr>
          <a:xfrm>
            <a:off x="1985040" y="630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PlaceHolder 1"/>
          <p:cNvSpPr>
            <a:spLocks noGrp="1"/>
          </p:cNvSpPr>
          <p:nvPr>
            <p:ph type="title"/>
          </p:nvPr>
        </p:nvSpPr>
        <p:spPr>
          <a:xfrm>
            <a:off x="180000" y="114120"/>
            <a:ext cx="8112600" cy="1325880"/>
          </a:xfrm>
          <a:prstGeom prst="rect">
            <a:avLst/>
          </a:prstGeom>
          <a:noFill/>
          <a:ln w="0">
            <a:noFill/>
          </a:ln>
        </p:spPr>
        <p:txBody>
          <a:bodyPr lIns="0" tIns="0" rIns="0" bIns="0" anchor="ctr">
            <a:spAutoFit/>
          </a:bodyPr>
          <a:lstStyle/>
          <a:p>
            <a:pPr marL="432000" indent="0">
              <a:lnSpc>
                <a:spcPct val="100000"/>
              </a:lnSpc>
              <a:buNone/>
              <a:tabLst>
                <a:tab pos="0" algn="l"/>
              </a:tabLst>
            </a:pPr>
            <a:r>
              <a:rPr lang="de-DE" sz="3600" b="0" u="none" strike="noStrike">
                <a:solidFill>
                  <a:schemeClr val="dk1"/>
                </a:solidFill>
                <a:effectLst/>
                <a:uFillTx/>
                <a:latin typeface="Aptos"/>
              </a:rPr>
              <a:t>Pädagogische Strategien</a:t>
            </a:r>
            <a:endParaRPr lang="de-DE" sz="3600" b="0" u="none" strike="noStrike">
              <a:solidFill>
                <a:srgbClr val="000000"/>
              </a:solidFill>
              <a:effectLst/>
              <a:uFillTx/>
              <a:latin typeface="Arial"/>
            </a:endParaRPr>
          </a:p>
        </p:txBody>
      </p:sp>
      <p:sp>
        <p:nvSpPr>
          <p:cNvPr id="208" name="Rechteck 207"/>
          <p:cNvSpPr/>
          <p:nvPr/>
        </p:nvSpPr>
        <p:spPr>
          <a:xfrm>
            <a:off x="360000" y="1690200"/>
            <a:ext cx="2584800" cy="3228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Medienkompetenz</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Quellen prüfen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Bilder und Videos kritisch betrachten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KI-generierte Inhalte erkennen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Verschiedene Perspektiven einbeziehen</a:t>
            </a:r>
            <a:endParaRPr lang="de-DE" sz="1600" b="0" u="none" strike="noStrike">
              <a:solidFill>
                <a:srgbClr val="000000"/>
              </a:solidFill>
              <a:effectLst/>
              <a:uFillTx/>
              <a:latin typeface="Arial"/>
            </a:endParaRPr>
          </a:p>
          <a:p>
            <a:pPr>
              <a:lnSpc>
                <a:spcPct val="100000"/>
              </a:lnSpc>
            </a:pPr>
            <a:endParaRPr lang="de-DE" sz="1000" b="0" u="none" strike="noStrike">
              <a:solidFill>
                <a:srgbClr val="000000"/>
              </a:solidFill>
              <a:effectLst/>
              <a:uFillTx/>
              <a:latin typeface="Arial"/>
            </a:endParaRPr>
          </a:p>
        </p:txBody>
      </p:sp>
      <p:sp>
        <p:nvSpPr>
          <p:cNvPr id="209" name="Rechteck 208"/>
          <p:cNvSpPr/>
          <p:nvPr/>
        </p:nvSpPr>
        <p:spPr>
          <a:xfrm>
            <a:off x="8280000" y="3240000"/>
            <a:ext cx="3419280" cy="274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Demokratiebildung</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Wie funktionieren Wahlen?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Warum gibt es Gewaltenteilung?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Welche Rolle spielen unabhängige Medien?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Wie erkennt man Propaganda?</a:t>
            </a:r>
            <a:endParaRPr lang="de-DE" sz="1600" b="0" u="none" strike="noStrike">
              <a:solidFill>
                <a:srgbClr val="000000"/>
              </a:solidFill>
              <a:effectLst/>
              <a:uFillTx/>
              <a:latin typeface="Arial"/>
            </a:endParaRPr>
          </a:p>
          <a:p>
            <a:pPr>
              <a:lnSpc>
                <a:spcPct val="100000"/>
              </a:lnSpc>
            </a:pPr>
            <a:endParaRPr lang="de-DE" sz="1000" b="0" u="none" strike="noStrike">
              <a:solidFill>
                <a:srgbClr val="000000"/>
              </a:solidFill>
              <a:effectLst/>
              <a:uFillTx/>
              <a:latin typeface="Arial"/>
            </a:endParaRPr>
          </a:p>
        </p:txBody>
      </p:sp>
      <p:sp>
        <p:nvSpPr>
          <p:cNvPr id="210" name="Rechteck 209"/>
          <p:cNvSpPr/>
          <p:nvPr/>
        </p:nvSpPr>
        <p:spPr>
          <a:xfrm>
            <a:off x="4140000" y="2191680"/>
            <a:ext cx="3599280" cy="395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Soziale Kompetenzen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Bereits in der Schule / im Kindergarten fördern</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Empathie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Perspektivwechsel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Konfliktlösung </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Respektvolle (Online-) Kommunikation</a:t>
            </a:r>
            <a:endParaRPr lang="de-DE" sz="1600" b="0" u="none" strike="noStrike">
              <a:solidFill>
                <a:srgbClr val="000000"/>
              </a:solidFill>
              <a:effectLst/>
              <a:uFillTx/>
              <a:latin typeface="Arial"/>
            </a:endParaRPr>
          </a:p>
          <a:p>
            <a:pPr>
              <a:lnSpc>
                <a:spcPct val="100000"/>
              </a:lnSpc>
            </a:pPr>
            <a:endParaRPr lang="de-DE" sz="1600" b="0" u="none" strike="noStrike">
              <a:solidFill>
                <a:srgbClr val="000000"/>
              </a:solidFill>
              <a:effectLst/>
              <a:uFillTx/>
              <a:latin typeface="Arial"/>
            </a:endParaRPr>
          </a:p>
          <a:p>
            <a:pPr>
              <a:lnSpc>
                <a:spcPct val="100000"/>
              </a:lnSpc>
            </a:pPr>
            <a:r>
              <a:rPr lang="de-DE" sz="1600" b="0" u="none" strike="noStrike">
                <a:solidFill>
                  <a:srgbClr val="000000"/>
                </a:solidFill>
                <a:effectLst/>
                <a:uFillTx/>
                <a:latin typeface="Arial"/>
                <a:ea typeface="DejaVu Sans"/>
              </a:rPr>
              <a:t>Gutes Benehmen</a:t>
            </a:r>
            <a:endParaRPr lang="de-DE" sz="1600" b="0" u="none" strike="noStrike">
              <a:solidFill>
                <a:srgbClr val="000000"/>
              </a:solidFill>
              <a:effectLst/>
              <a:uFillTx/>
              <a:latin typeface="Arial"/>
            </a:endParaRPr>
          </a:p>
          <a:p>
            <a:pPr>
              <a:lnSpc>
                <a:spcPct val="100000"/>
              </a:lnSpc>
            </a:pPr>
            <a:endParaRPr lang="de-DE" sz="1000" b="0" u="none" strike="noStrike">
              <a:solidFill>
                <a:srgbClr val="000000"/>
              </a:solidFill>
              <a:effectLst/>
              <a:uFillTx/>
              <a:latin typeface="Arial"/>
            </a:endParaRPr>
          </a:p>
        </p:txBody>
      </p:sp>
      <p:sp>
        <p:nvSpPr>
          <p:cNvPr id="211" name="Textfeld 13"/>
          <p:cNvSpPr/>
          <p:nvPr/>
        </p:nvSpPr>
        <p:spPr>
          <a:xfrm>
            <a:off x="9180000" y="1764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PlaceHolder 1"/>
          <p:cNvSpPr>
            <a:spLocks noGrp="1"/>
          </p:cNvSpPr>
          <p:nvPr>
            <p:ph type="title"/>
          </p:nvPr>
        </p:nvSpPr>
        <p:spPr>
          <a:xfrm>
            <a:off x="180000" y="4320"/>
            <a:ext cx="5461200" cy="53568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Ethische</a:t>
            </a:r>
            <a:r>
              <a:rPr lang="de-DE" sz="3600" b="1" u="none" strike="noStrike">
                <a:solidFill>
                  <a:schemeClr val="dk1"/>
                </a:solidFill>
                <a:effectLst/>
                <a:uFillTx/>
                <a:latin typeface="Liberation Serif;Times New Roman"/>
                <a:ea typeface="NSimSun"/>
              </a:rPr>
              <a:t> </a:t>
            </a:r>
            <a:r>
              <a:rPr lang="de-DE" sz="1800" b="1" u="none" strike="noStrike">
                <a:solidFill>
                  <a:schemeClr val="dk1"/>
                </a:solidFill>
                <a:effectLst/>
                <a:uFillTx/>
                <a:latin typeface="Liberation Serif;Times New Roman"/>
                <a:ea typeface="NSimSun"/>
              </a:rPr>
              <a:t> </a:t>
            </a:r>
            <a:r>
              <a:rPr lang="de-DE" sz="3600" b="0" u="none" strike="noStrike">
                <a:solidFill>
                  <a:schemeClr val="dk1"/>
                </a:solidFill>
                <a:effectLst/>
                <a:uFillTx/>
                <a:latin typeface="Aptos"/>
                <a:ea typeface="NSimSun"/>
              </a:rPr>
              <a:t>Strategien</a:t>
            </a:r>
            <a:endParaRPr lang="de-DE" sz="3600" b="0" u="none" strike="noStrike">
              <a:solidFill>
                <a:srgbClr val="000000"/>
              </a:solidFill>
              <a:effectLst/>
              <a:uFillTx/>
              <a:latin typeface="Arial"/>
            </a:endParaRPr>
          </a:p>
        </p:txBody>
      </p:sp>
      <p:sp>
        <p:nvSpPr>
          <p:cNvPr id="213" name="Rechteck 212"/>
          <p:cNvSpPr/>
          <p:nvPr/>
        </p:nvSpPr>
        <p:spPr>
          <a:xfrm>
            <a:off x="1080000" y="720000"/>
            <a:ext cx="10440000" cy="466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de-DE" sz="2000" b="0" u="none" strike="noStrike">
              <a:solidFill>
                <a:srgbClr val="000000"/>
              </a:solidFill>
              <a:effectLst/>
              <a:uFillTx/>
              <a:latin typeface="Arial"/>
            </a:endParaRPr>
          </a:p>
          <a:p>
            <a:pPr>
              <a:lnSpc>
                <a:spcPct val="100000"/>
              </a:lnSpc>
            </a:pPr>
            <a:endParaRPr lang="de-DE" sz="2000" b="0" u="none" strike="noStrike">
              <a:solidFill>
                <a:srgbClr val="000000"/>
              </a:solidFill>
              <a:effectLst/>
              <a:uFillTx/>
              <a:latin typeface="Arial"/>
            </a:endParaRPr>
          </a:p>
          <a:p>
            <a:pPr>
              <a:lnSpc>
                <a:spcPct val="100000"/>
              </a:lnSpc>
            </a:pPr>
            <a:endParaRPr lang="de-DE" sz="2000" b="0" u="none" strike="noStrike">
              <a:solidFill>
                <a:srgbClr val="000000"/>
              </a:solidFill>
              <a:effectLst/>
              <a:uFillTx/>
              <a:latin typeface="Arial"/>
            </a:endParaRPr>
          </a:p>
          <a:p>
            <a:pPr>
              <a:lnSpc>
                <a:spcPct val="100000"/>
              </a:lnSpc>
            </a:pPr>
            <a:endParaRPr lang="de-DE" sz="2000" b="0" u="none" strike="noStrike">
              <a:solidFill>
                <a:srgbClr val="000000"/>
              </a:solidFill>
              <a:effectLst/>
              <a:uFillTx/>
              <a:latin typeface="Arial"/>
            </a:endParaRPr>
          </a:p>
          <a:p>
            <a:pPr>
              <a:lnSpc>
                <a:spcPct val="100000"/>
              </a:lnSpc>
            </a:pPr>
            <a:r>
              <a:rPr lang="de-DE" sz="2000" b="0" u="none" strike="noStrike">
                <a:solidFill>
                  <a:srgbClr val="000000"/>
                </a:solidFill>
                <a:effectLst/>
                <a:uFillTx/>
                <a:latin typeface="Arial"/>
                <a:ea typeface="DejaVu Sans"/>
              </a:rPr>
              <a:t>Andere Menschen nicht beleidigen</a:t>
            </a:r>
            <a:endParaRPr lang="de-DE" sz="2000" b="0" u="none" strike="noStrike">
              <a:solidFill>
                <a:srgbClr val="000000"/>
              </a:solidFill>
              <a:effectLst/>
              <a:uFillTx/>
              <a:latin typeface="Arial"/>
            </a:endParaRPr>
          </a:p>
          <a:p>
            <a:pPr>
              <a:lnSpc>
                <a:spcPct val="100000"/>
              </a:lnSpc>
            </a:pPr>
            <a:endParaRPr lang="de-DE" sz="2000" b="0" u="none" strike="noStrike">
              <a:solidFill>
                <a:srgbClr val="000000"/>
              </a:solidFill>
              <a:effectLst/>
              <a:uFillTx/>
              <a:latin typeface="Arial"/>
            </a:endParaRPr>
          </a:p>
          <a:p>
            <a:pPr>
              <a:lnSpc>
                <a:spcPct val="100000"/>
              </a:lnSpc>
            </a:pPr>
            <a:r>
              <a:rPr lang="de-DE" sz="2000" b="0" u="none" strike="noStrike">
                <a:solidFill>
                  <a:srgbClr val="000000"/>
                </a:solidFill>
                <a:effectLst/>
                <a:uFillTx/>
                <a:latin typeface="Arial"/>
                <a:ea typeface="DejaVu Sans"/>
              </a:rPr>
              <a:t>			Gerüchte nicht weiterverbreiten</a:t>
            </a:r>
            <a:endParaRPr lang="de-DE" sz="2000" b="0" u="none" strike="noStrike">
              <a:solidFill>
                <a:srgbClr val="000000"/>
              </a:solidFill>
              <a:effectLst/>
              <a:uFillTx/>
              <a:latin typeface="Arial"/>
            </a:endParaRPr>
          </a:p>
          <a:p>
            <a:pPr>
              <a:lnSpc>
                <a:spcPct val="100000"/>
              </a:lnSpc>
            </a:pPr>
            <a:endParaRPr lang="de-DE" sz="2000" b="0" u="none" strike="noStrike">
              <a:solidFill>
                <a:srgbClr val="000000"/>
              </a:solidFill>
              <a:effectLst/>
              <a:uFillTx/>
              <a:latin typeface="Arial"/>
            </a:endParaRPr>
          </a:p>
          <a:p>
            <a:pPr>
              <a:lnSpc>
                <a:spcPct val="100000"/>
              </a:lnSpc>
            </a:pPr>
            <a:r>
              <a:rPr lang="de-DE" sz="2000" b="0" u="none" strike="noStrike">
                <a:solidFill>
                  <a:srgbClr val="000000"/>
                </a:solidFill>
                <a:effectLst/>
                <a:uFillTx/>
                <a:latin typeface="Arial"/>
                <a:ea typeface="DejaVu Sans"/>
              </a:rPr>
              <a:t>Vor dem Teilen Informationen prüfen</a:t>
            </a:r>
            <a:endParaRPr lang="de-DE" sz="2000" b="0" u="none" strike="noStrike">
              <a:solidFill>
                <a:srgbClr val="000000"/>
              </a:solidFill>
              <a:effectLst/>
              <a:uFillTx/>
              <a:latin typeface="Arial"/>
            </a:endParaRPr>
          </a:p>
          <a:p>
            <a:pPr>
              <a:lnSpc>
                <a:spcPct val="100000"/>
              </a:lnSpc>
            </a:pPr>
            <a:endParaRPr lang="de-DE" sz="2000" b="0" u="none" strike="noStrike">
              <a:solidFill>
                <a:srgbClr val="000000"/>
              </a:solidFill>
              <a:effectLst/>
              <a:uFillTx/>
              <a:latin typeface="Arial"/>
            </a:endParaRPr>
          </a:p>
          <a:p>
            <a:pPr>
              <a:lnSpc>
                <a:spcPct val="100000"/>
              </a:lnSpc>
            </a:pPr>
            <a:r>
              <a:rPr lang="de-DE" sz="2000" b="0" u="none" strike="noStrike">
                <a:solidFill>
                  <a:srgbClr val="000000"/>
                </a:solidFill>
                <a:effectLst/>
                <a:uFillTx/>
                <a:latin typeface="Arial"/>
                <a:ea typeface="DejaVu Sans"/>
              </a:rPr>
              <a:t>			Fehler offen korrigieren</a:t>
            </a:r>
            <a:endParaRPr lang="de-DE" sz="2000" b="0" u="none" strike="noStrike">
              <a:solidFill>
                <a:srgbClr val="000000"/>
              </a:solidFill>
              <a:effectLst/>
              <a:uFillTx/>
              <a:latin typeface="Arial"/>
            </a:endParaRPr>
          </a:p>
          <a:p>
            <a:pPr>
              <a:lnSpc>
                <a:spcPct val="100000"/>
              </a:lnSpc>
            </a:pPr>
            <a:endParaRPr lang="de-DE" sz="2000" b="0" u="none" strike="noStrike">
              <a:solidFill>
                <a:srgbClr val="000000"/>
              </a:solidFill>
              <a:effectLst/>
              <a:uFillTx/>
              <a:latin typeface="Arial"/>
            </a:endParaRPr>
          </a:p>
          <a:p>
            <a:pPr>
              <a:lnSpc>
                <a:spcPct val="100000"/>
              </a:lnSpc>
            </a:pPr>
            <a:r>
              <a:rPr lang="de-DE" sz="2000" b="0" u="none" strike="noStrike">
                <a:solidFill>
                  <a:srgbClr val="000000"/>
                </a:solidFill>
                <a:effectLst/>
                <a:uFillTx/>
                <a:latin typeface="Arial"/>
                <a:ea typeface="DejaVu Sans"/>
              </a:rPr>
              <a:t>Verantwortung für die eigenen Beiträge übernehmen</a:t>
            </a:r>
            <a:endParaRPr lang="de-DE" sz="2000" b="0" u="none" strike="noStrike">
              <a:solidFill>
                <a:srgbClr val="000000"/>
              </a:solidFill>
              <a:effectLst/>
              <a:uFillTx/>
              <a:latin typeface="Arial"/>
            </a:endParaRPr>
          </a:p>
          <a:p>
            <a:pPr>
              <a:lnSpc>
                <a:spcPct val="100000"/>
              </a:lnSpc>
            </a:pPr>
            <a:endParaRPr lang="de-DE" sz="2000" b="0" u="none" strike="noStrike">
              <a:solidFill>
                <a:srgbClr val="000000"/>
              </a:solidFill>
              <a:effectLst/>
              <a:uFillTx/>
              <a:latin typeface="Arial"/>
            </a:endParaRPr>
          </a:p>
          <a:p>
            <a:pPr>
              <a:lnSpc>
                <a:spcPct val="100000"/>
              </a:lnSpc>
            </a:pPr>
            <a:r>
              <a:rPr lang="de-DE" sz="2000" b="0" u="none" strike="noStrike">
                <a:solidFill>
                  <a:srgbClr val="000000"/>
                </a:solidFill>
                <a:effectLst/>
                <a:uFillTx/>
                <a:latin typeface="Arial"/>
                <a:ea typeface="DejaVu Sans"/>
              </a:rPr>
              <a:t>			Zivilcourage zeigen und Betroffene unterstützen</a:t>
            </a:r>
            <a:endParaRPr lang="de-DE" sz="2000" b="0" u="none" strike="noStrike">
              <a:solidFill>
                <a:srgbClr val="000000"/>
              </a:solidFill>
              <a:effectLst/>
              <a:uFillTx/>
              <a:latin typeface="Arial"/>
            </a:endParaRPr>
          </a:p>
        </p:txBody>
      </p:sp>
      <p:sp>
        <p:nvSpPr>
          <p:cNvPr id="214" name="Textfeld 14"/>
          <p:cNvSpPr/>
          <p:nvPr/>
        </p:nvSpPr>
        <p:spPr>
          <a:xfrm>
            <a:off x="9180000" y="1764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PlaceHolder 1"/>
          <p:cNvSpPr>
            <a:spLocks noGrp="1"/>
          </p:cNvSpPr>
          <p:nvPr>
            <p:ph type="title"/>
          </p:nvPr>
        </p:nvSpPr>
        <p:spPr>
          <a:xfrm>
            <a:off x="838080" y="364320"/>
            <a:ext cx="10514520" cy="132588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Soziale</a:t>
            </a:r>
            <a:r>
              <a:rPr lang="de-DE" sz="1800" b="0" u="none" strike="noStrike">
                <a:solidFill>
                  <a:schemeClr val="dk1"/>
                </a:solidFill>
                <a:effectLst/>
                <a:uFillTx/>
                <a:latin typeface="Aptos"/>
              </a:rPr>
              <a:t> </a:t>
            </a:r>
            <a:r>
              <a:rPr lang="de-DE" sz="3600" b="0" u="none" strike="noStrike">
                <a:solidFill>
                  <a:schemeClr val="dk1"/>
                </a:solidFill>
                <a:effectLst/>
                <a:uFillTx/>
                <a:latin typeface="Aptos"/>
              </a:rPr>
              <a:t>Strategien</a:t>
            </a:r>
            <a:endParaRPr lang="de-DE" sz="3600" b="0" u="none" strike="noStrike">
              <a:solidFill>
                <a:srgbClr val="000000"/>
              </a:solidFill>
              <a:effectLst/>
              <a:uFillTx/>
              <a:latin typeface="Arial"/>
            </a:endParaRPr>
          </a:p>
        </p:txBody>
      </p:sp>
      <p:sp>
        <p:nvSpPr>
          <p:cNvPr id="216" name="Rechteck 215"/>
          <p:cNvSpPr/>
          <p:nvPr/>
        </p:nvSpPr>
        <p:spPr>
          <a:xfrm>
            <a:off x="720000" y="1800000"/>
            <a:ext cx="5399280" cy="348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2000" b="1" u="none" strike="noStrike">
                <a:solidFill>
                  <a:srgbClr val="000000"/>
                </a:solidFill>
                <a:effectLst/>
                <a:uFillTx/>
                <a:latin typeface="Arial"/>
                <a:ea typeface="DejaVu Sans"/>
              </a:rPr>
              <a:t>Gegen</a:t>
            </a:r>
            <a:r>
              <a:rPr lang="de-DE" sz="1400" b="0" u="none" strike="noStrike">
                <a:solidFill>
                  <a:srgbClr val="000000"/>
                </a:solidFill>
                <a:effectLst/>
                <a:uFillTx/>
                <a:latin typeface="Arial"/>
                <a:ea typeface="DejaVu Sans"/>
              </a:rPr>
              <a:t> </a:t>
            </a:r>
            <a:r>
              <a:rPr lang="de-DE" sz="2000" b="1" u="none" strike="noStrike">
                <a:solidFill>
                  <a:srgbClr val="000000"/>
                </a:solidFill>
                <a:effectLst/>
                <a:uFillTx/>
                <a:latin typeface="Arial"/>
                <a:ea typeface="DejaVu Sans"/>
              </a:rPr>
              <a:t>Cybermobbing</a:t>
            </a:r>
            <a:endParaRPr lang="de-DE" sz="2000" b="0" u="none" strike="noStrike">
              <a:solidFill>
                <a:srgbClr val="000000"/>
              </a:solidFill>
              <a:effectLst/>
              <a:uFillTx/>
              <a:latin typeface="Arial"/>
            </a:endParaRPr>
          </a:p>
          <a:p>
            <a:pPr>
              <a:lnSpc>
                <a:spcPct val="100000"/>
              </a:lnSpc>
            </a:pPr>
            <a:endParaRPr lang="de-DE" sz="20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MitschülerInnen oder KollegInnen unterstützen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Nicht mitlachen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TäterInnen nicht durch Aufmerksamkeit belohnen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Beratungsstellen einbeziehen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Vertrauenspersonen informieren</a:t>
            </a:r>
            <a:endParaRPr lang="de-DE" sz="1800" b="0" u="none" strike="noStrike">
              <a:solidFill>
                <a:srgbClr val="000000"/>
              </a:solidFill>
              <a:effectLst/>
              <a:uFillTx/>
              <a:latin typeface="Arial"/>
            </a:endParaRPr>
          </a:p>
        </p:txBody>
      </p:sp>
      <p:sp>
        <p:nvSpPr>
          <p:cNvPr id="217" name="Rechteck 216"/>
          <p:cNvSpPr/>
          <p:nvPr/>
        </p:nvSpPr>
        <p:spPr>
          <a:xfrm>
            <a:off x="6403680" y="2410200"/>
            <a:ext cx="3675600" cy="2894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de-DE" sz="1000" b="0" u="none" strike="noStrike">
              <a:solidFill>
                <a:srgbClr val="000000"/>
              </a:solidFill>
              <a:effectLst/>
              <a:uFillTx/>
              <a:latin typeface="Arial"/>
            </a:endParaRPr>
          </a:p>
          <a:p>
            <a:pPr>
              <a:lnSpc>
                <a:spcPct val="100000"/>
              </a:lnSpc>
            </a:pPr>
            <a:endParaRPr lang="de-DE" sz="1000" b="0" u="none" strike="noStrike">
              <a:solidFill>
                <a:srgbClr val="000000"/>
              </a:solidFill>
              <a:effectLst/>
              <a:uFillTx/>
              <a:latin typeface="Arial"/>
            </a:endParaRPr>
          </a:p>
          <a:p>
            <a:pPr>
              <a:lnSpc>
                <a:spcPct val="100000"/>
              </a:lnSpc>
            </a:pPr>
            <a:endParaRPr lang="de-DE" sz="1000" b="0" u="none" strike="noStrike">
              <a:solidFill>
                <a:srgbClr val="000000"/>
              </a:solidFill>
              <a:effectLst/>
              <a:uFillTx/>
              <a:latin typeface="Arial"/>
            </a:endParaRPr>
          </a:p>
          <a:p>
            <a:pPr>
              <a:lnSpc>
                <a:spcPct val="100000"/>
              </a:lnSpc>
            </a:pPr>
            <a:endParaRPr lang="de-DE" sz="10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Respektvoll</a:t>
            </a:r>
            <a:r>
              <a:rPr lang="de-DE" sz="1000" b="0" u="none" strike="noStrike">
                <a:solidFill>
                  <a:srgbClr val="000000"/>
                </a:solidFill>
                <a:effectLst/>
                <a:uFillTx/>
                <a:latin typeface="Arial"/>
                <a:ea typeface="DejaVu Sans"/>
              </a:rPr>
              <a:t> </a:t>
            </a:r>
            <a:r>
              <a:rPr lang="de-DE" sz="1800" b="0" u="none" strike="noStrike">
                <a:solidFill>
                  <a:srgbClr val="000000"/>
                </a:solidFill>
                <a:effectLst/>
                <a:uFillTx/>
                <a:latin typeface="Arial"/>
                <a:ea typeface="DejaVu Sans"/>
              </a:rPr>
              <a:t>diskutieren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Nicht jede Provokation verstärken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Seriöse Informationen teilen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Menschen nicht sofort abwerten, sondern ins Gespräch kommen</a:t>
            </a:r>
            <a:endParaRPr lang="de-DE" sz="1800" b="0" u="none" strike="noStrike">
              <a:solidFill>
                <a:srgbClr val="000000"/>
              </a:solidFill>
              <a:effectLst/>
              <a:uFillTx/>
              <a:latin typeface="Arial"/>
            </a:endParaRPr>
          </a:p>
        </p:txBody>
      </p:sp>
      <p:sp>
        <p:nvSpPr>
          <p:cNvPr id="218" name="Rechteck 217"/>
          <p:cNvSpPr/>
          <p:nvPr/>
        </p:nvSpPr>
        <p:spPr>
          <a:xfrm>
            <a:off x="6403680" y="2410200"/>
            <a:ext cx="3492000" cy="71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2000" b="1" u="none" strike="noStrike">
                <a:solidFill>
                  <a:srgbClr val="000000"/>
                </a:solidFill>
                <a:effectLst/>
                <a:uFillTx/>
                <a:latin typeface="Arial"/>
                <a:ea typeface="DejaVu Sans"/>
              </a:rPr>
              <a:t>Gegen Desinformation</a:t>
            </a:r>
            <a:endParaRPr lang="de-DE" sz="2000" b="0" u="none" strike="noStrike">
              <a:solidFill>
                <a:srgbClr val="000000"/>
              </a:solidFill>
              <a:effectLst/>
              <a:uFillTx/>
              <a:latin typeface="Arial"/>
            </a:endParaRPr>
          </a:p>
        </p:txBody>
      </p:sp>
      <p:sp>
        <p:nvSpPr>
          <p:cNvPr id="219" name="Textfeld 15"/>
          <p:cNvSpPr/>
          <p:nvPr/>
        </p:nvSpPr>
        <p:spPr>
          <a:xfrm>
            <a:off x="9180000" y="1764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PlaceHolder 1"/>
          <p:cNvSpPr>
            <a:spLocks noGrp="1"/>
          </p:cNvSpPr>
          <p:nvPr>
            <p:ph type="title"/>
          </p:nvPr>
        </p:nvSpPr>
        <p:spPr>
          <a:xfrm>
            <a:off x="360000" y="359640"/>
            <a:ext cx="10514520" cy="397080"/>
          </a:xfrm>
          <a:prstGeom prst="rect">
            <a:avLst/>
          </a:prstGeom>
          <a:noFill/>
          <a:ln w="0">
            <a:noFill/>
          </a:ln>
        </p:spPr>
        <p:txBody>
          <a:bodyPr lIns="0" tIns="0" rIns="0" bIns="0" anchor="ctr">
            <a:spAutoFit/>
          </a:bodyPr>
          <a:lstStyle/>
          <a:p>
            <a:pPr indent="0">
              <a:lnSpc>
                <a:spcPct val="100000"/>
              </a:lnSpc>
              <a:spcBef>
                <a:spcPts val="1191"/>
              </a:spcBef>
              <a:spcAft>
                <a:spcPts val="992"/>
              </a:spcAft>
              <a:buNone/>
              <a:tabLst>
                <a:tab pos="0" algn="l"/>
              </a:tabLst>
            </a:pPr>
            <a:r>
              <a:rPr lang="de-DE" sz="2800" b="1" u="none" strike="noStrike">
                <a:solidFill>
                  <a:srgbClr val="000000"/>
                </a:solidFill>
                <a:effectLst/>
                <a:uFillTx/>
                <a:latin typeface="Arial"/>
              </a:rPr>
              <a:t>Algorithmische Mediation des Diskurses </a:t>
            </a:r>
            <a:endParaRPr lang="de-DE" sz="2800" b="0" u="none" strike="noStrike">
              <a:solidFill>
                <a:srgbClr val="000000"/>
              </a:solidFill>
              <a:effectLst/>
              <a:uFillTx/>
              <a:latin typeface="Arial"/>
            </a:endParaRPr>
          </a:p>
        </p:txBody>
      </p:sp>
      <p:sp>
        <p:nvSpPr>
          <p:cNvPr id="54" name="Rechteck 53"/>
          <p:cNvSpPr/>
          <p:nvPr/>
        </p:nvSpPr>
        <p:spPr>
          <a:xfrm>
            <a:off x="180000" y="1474920"/>
            <a:ext cx="11699640" cy="5364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a:lnSpc>
                <a:spcPct val="100000"/>
              </a:lnSpc>
              <a:spcBef>
                <a:spcPts val="1191"/>
              </a:spcBef>
              <a:spcAft>
                <a:spcPts val="992"/>
              </a:spcAft>
              <a:buClr>
                <a:srgbClr val="000000"/>
              </a:buClr>
              <a:buSzPct val="45000"/>
              <a:buFont typeface="Wingdings" charset="2"/>
              <a:buChar char=""/>
            </a:pPr>
            <a:r>
              <a:rPr lang="de-DE" sz="2400" b="0" u="none" strike="noStrike">
                <a:solidFill>
                  <a:srgbClr val="000000"/>
                </a:solidFill>
                <a:effectLst/>
                <a:uFillTx/>
                <a:latin typeface="Arial"/>
              </a:rPr>
              <a:t>Algorithmen fungieren als nicht-neutrale Selektions- und Ordnungsmechanismen</a:t>
            </a:r>
          </a:p>
          <a:p>
            <a:pPr marL="216000" indent="-216000">
              <a:lnSpc>
                <a:spcPct val="100000"/>
              </a:lnSpc>
              <a:spcBef>
                <a:spcPts val="1191"/>
              </a:spcBef>
              <a:spcAft>
                <a:spcPts val="992"/>
              </a:spcAft>
              <a:buClr>
                <a:srgbClr val="000000"/>
              </a:buClr>
              <a:buSzPct val="45000"/>
              <a:buFont typeface="Wingdings" charset="2"/>
              <a:buChar char=""/>
            </a:pPr>
            <a:r>
              <a:rPr lang="de-DE" sz="2400" b="0" u="none" strike="noStrike">
                <a:solidFill>
                  <a:srgbClr val="000000"/>
                </a:solidFill>
                <a:effectLst/>
                <a:uFillTx/>
                <a:latin typeface="Arial"/>
              </a:rPr>
              <a:t>Plattformlogiken transformieren klassische Gatekeeper-Strukturen in automatisierte Kurationsprozesse</a:t>
            </a:r>
          </a:p>
          <a:p>
            <a:pPr marL="216000" indent="-216000">
              <a:lnSpc>
                <a:spcPct val="100000"/>
              </a:lnSpc>
              <a:spcBef>
                <a:spcPts val="1191"/>
              </a:spcBef>
              <a:spcAft>
                <a:spcPts val="992"/>
              </a:spcAft>
              <a:buClr>
                <a:srgbClr val="000000"/>
              </a:buClr>
              <a:buSzPct val="45000"/>
              <a:buFont typeface="Wingdings" charset="2"/>
              <a:buChar char=""/>
            </a:pPr>
            <a:r>
              <a:rPr lang="de-DE" sz="2400" b="0" u="none" strike="noStrike">
                <a:solidFill>
                  <a:srgbClr val="000000"/>
                </a:solidFill>
                <a:effectLst/>
                <a:uFillTx/>
                <a:latin typeface="Arial"/>
              </a:rPr>
              <a:t>Aufmerksamkeit wird zur zentralen Steuerungsgröße digitaler Kommunikationssysteme</a:t>
            </a:r>
          </a:p>
          <a:p>
            <a:pPr marL="216000" indent="-216000">
              <a:lnSpc>
                <a:spcPct val="100000"/>
              </a:lnSpc>
              <a:spcBef>
                <a:spcPts val="1191"/>
              </a:spcBef>
              <a:spcAft>
                <a:spcPts val="992"/>
              </a:spcAft>
              <a:buClr>
                <a:srgbClr val="000000"/>
              </a:buClr>
              <a:buSzPct val="45000"/>
              <a:buFont typeface="Wingdings" charset="2"/>
              <a:buChar char=""/>
            </a:pPr>
            <a:r>
              <a:rPr lang="de-DE" sz="2400" b="0" u="none" strike="noStrike">
                <a:solidFill>
                  <a:srgbClr val="000000"/>
                </a:solidFill>
                <a:effectLst/>
                <a:uFillTx/>
                <a:latin typeface="Arial"/>
              </a:rPr>
              <a:t>Relevanz entsteht aus statistischer Wahrscheinlichkeit und Interaktionsdynamik</a:t>
            </a:r>
          </a:p>
          <a:p>
            <a:pPr marL="216000" indent="-216000">
              <a:lnSpc>
                <a:spcPct val="100000"/>
              </a:lnSpc>
              <a:spcBef>
                <a:spcPts val="1191"/>
              </a:spcBef>
              <a:spcAft>
                <a:spcPts val="992"/>
              </a:spcAft>
              <a:buClr>
                <a:srgbClr val="000000"/>
              </a:buClr>
              <a:buSzPct val="45000"/>
              <a:buFont typeface="Wingdings" charset="2"/>
              <a:buChar char=""/>
            </a:pPr>
            <a:r>
              <a:rPr lang="de-DE" sz="2400" b="0" u="none" strike="noStrike">
                <a:solidFill>
                  <a:srgbClr val="000000"/>
                </a:solidFill>
                <a:effectLst/>
                <a:uFillTx/>
                <a:latin typeface="Arial"/>
              </a:rPr>
              <a:t>Diskursive Sichtbarkeit folgt technischen Optimierungslogiken anstelle normativer Kriterien</a:t>
            </a:r>
          </a:p>
        </p:txBody>
      </p:sp>
      <p:sp>
        <p:nvSpPr>
          <p:cNvPr id="55" name="Textfeld 28"/>
          <p:cNvSpPr/>
          <p:nvPr/>
        </p:nvSpPr>
        <p:spPr>
          <a:xfrm>
            <a:off x="9000360" y="629136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180000" y="539280"/>
            <a:ext cx="10514520" cy="111852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Rechtliche</a:t>
            </a:r>
            <a:r>
              <a:rPr lang="de-DE" sz="3600" b="1" u="none" strike="noStrike">
                <a:solidFill>
                  <a:schemeClr val="dk1"/>
                </a:solidFill>
                <a:effectLst/>
                <a:uFillTx/>
                <a:latin typeface="Liberation Serif;Times New Roman"/>
                <a:ea typeface="NSimSun"/>
              </a:rPr>
              <a:t> </a:t>
            </a:r>
            <a:r>
              <a:rPr lang="de-DE" sz="3600" b="0" u="none" strike="noStrike">
                <a:solidFill>
                  <a:schemeClr val="dk1"/>
                </a:solidFill>
                <a:effectLst/>
                <a:uFillTx/>
                <a:latin typeface="Aptos"/>
                <a:ea typeface="NSimSun"/>
              </a:rPr>
              <a:t>Strategien</a:t>
            </a:r>
            <a:endParaRPr lang="de-DE" sz="3600" b="0" u="none" strike="noStrike">
              <a:solidFill>
                <a:srgbClr val="000000"/>
              </a:solidFill>
              <a:effectLst/>
              <a:uFillTx/>
              <a:latin typeface="Arial"/>
            </a:endParaRPr>
          </a:p>
        </p:txBody>
      </p:sp>
      <p:sp>
        <p:nvSpPr>
          <p:cNvPr id="221" name="Rechteck 220"/>
          <p:cNvSpPr/>
          <p:nvPr/>
        </p:nvSpPr>
        <p:spPr>
          <a:xfrm>
            <a:off x="360000" y="1650240"/>
            <a:ext cx="5039280" cy="418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0" u="none" strike="noStrike">
                <a:solidFill>
                  <a:srgbClr val="000000"/>
                </a:solidFill>
                <a:effectLst/>
                <a:uFillTx/>
                <a:latin typeface="Arial"/>
                <a:ea typeface="DejaVu Sans"/>
              </a:rPr>
              <a:t>     </a:t>
            </a:r>
            <a:r>
              <a:rPr lang="de-DE" sz="1800" b="1" u="none" strike="noStrike">
                <a:solidFill>
                  <a:srgbClr val="000000"/>
                </a:solidFill>
                <a:effectLst/>
                <a:uFillTx/>
                <a:latin typeface="Arial"/>
                <a:ea typeface="DejaVu Sans"/>
              </a:rPr>
              <a:t>Cybermobbing</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Strafverfolgung bei Bedrohung oder Beleidigung</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Schutz vor Nachstellung (Stalking)</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Datenschutz</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Jugendschutz</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Schwierigkeiten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Überlastung der Gerichte</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Überlastung der Behördem</a:t>
            </a:r>
            <a:endParaRPr lang="de-DE" sz="1800" b="0" u="none" strike="noStrike">
              <a:solidFill>
                <a:srgbClr val="000000"/>
              </a:solidFill>
              <a:effectLst/>
              <a:uFillTx/>
              <a:latin typeface="Arial"/>
            </a:endParaRPr>
          </a:p>
        </p:txBody>
      </p:sp>
      <p:sp>
        <p:nvSpPr>
          <p:cNvPr id="222" name="Rechteck 221"/>
          <p:cNvSpPr/>
          <p:nvPr/>
        </p:nvSpPr>
        <p:spPr>
          <a:xfrm>
            <a:off x="5760000" y="1800000"/>
            <a:ext cx="5759280" cy="316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Desinformation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Transparenzregeln für Plattformen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Regulierung politischer Werbung</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Bekämpfung Einflusskampagnen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Sanktionen gegen koordinierte Manipulationsnetzwerke, soweit rechtlich zulässig</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p:txBody>
      </p:sp>
      <p:sp>
        <p:nvSpPr>
          <p:cNvPr id="223" name="Scrollen: horizontal 222"/>
          <p:cNvSpPr/>
          <p:nvPr/>
        </p:nvSpPr>
        <p:spPr>
          <a:xfrm>
            <a:off x="4320000" y="4961880"/>
            <a:ext cx="4679280" cy="1337400"/>
          </a:xfrm>
          <a:prstGeom prst="horizontalScroll">
            <a:avLst>
              <a:gd name="adj" fmla="val 12500"/>
            </a:avLst>
          </a:prstGeom>
          <a:solidFill>
            <a:srgbClr val="729FCF"/>
          </a:solidFill>
          <a:ln w="0">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de-DE" sz="1800" b="0" u="none" strike="noStrike">
              <a:solidFill>
                <a:srgbClr val="000000"/>
              </a:solidFill>
              <a:effectLst/>
              <a:uFillTx/>
              <a:latin typeface="Arial"/>
              <a:ea typeface="DejaVu Sans"/>
            </a:endParaRPr>
          </a:p>
        </p:txBody>
      </p:sp>
      <p:sp>
        <p:nvSpPr>
          <p:cNvPr id="224" name="Rechteck 223"/>
          <p:cNvSpPr/>
          <p:nvPr/>
        </p:nvSpPr>
        <p:spPr>
          <a:xfrm>
            <a:off x="4456440" y="5236200"/>
            <a:ext cx="11742840" cy="142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0" u="none" strike="noStrike">
                <a:solidFill>
                  <a:srgbClr val="000000"/>
                </a:solidFill>
                <a:effectLst/>
                <a:uFillTx/>
                <a:latin typeface="Arial"/>
                <a:ea typeface="DejaVu Sans"/>
              </a:rPr>
              <a:t>Dabei ist wichtig, dass Maßnahmen gegen </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Desinformation mit dem Schutz der </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Meinungsfreiheit vereinbar bleiben.</a:t>
            </a:r>
            <a:endParaRPr lang="de-DE" sz="1800" b="0" u="none" strike="noStrike">
              <a:solidFill>
                <a:srgbClr val="000000"/>
              </a:solidFill>
              <a:effectLst/>
              <a:uFillTx/>
              <a:latin typeface="Arial"/>
            </a:endParaRPr>
          </a:p>
        </p:txBody>
      </p:sp>
      <p:sp>
        <p:nvSpPr>
          <p:cNvPr id="225" name="Textfeld 16"/>
          <p:cNvSpPr/>
          <p:nvPr/>
        </p:nvSpPr>
        <p:spPr>
          <a:xfrm>
            <a:off x="9180000" y="17676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PlaceHolder 1"/>
          <p:cNvSpPr>
            <a:spLocks noGrp="1"/>
          </p:cNvSpPr>
          <p:nvPr>
            <p:ph type="title"/>
          </p:nvPr>
        </p:nvSpPr>
        <p:spPr>
          <a:xfrm>
            <a:off x="838080" y="364320"/>
            <a:ext cx="10514520" cy="132588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Organisatorische Strategien</a:t>
            </a:r>
            <a:endParaRPr lang="de-DE" sz="3600" b="0" u="none" strike="noStrike">
              <a:solidFill>
                <a:srgbClr val="000000"/>
              </a:solidFill>
              <a:effectLst/>
              <a:uFillTx/>
              <a:latin typeface="Arial"/>
            </a:endParaRPr>
          </a:p>
        </p:txBody>
      </p:sp>
      <p:sp>
        <p:nvSpPr>
          <p:cNvPr id="227" name="Rechteck 226"/>
          <p:cNvSpPr/>
          <p:nvPr/>
        </p:nvSpPr>
        <p:spPr>
          <a:xfrm>
            <a:off x="360000" y="1746000"/>
            <a:ext cx="2879280" cy="239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Für</a:t>
            </a:r>
            <a:r>
              <a:rPr lang="de-DE" sz="1800" b="0" u="none" strike="noStrike">
                <a:solidFill>
                  <a:srgbClr val="000000"/>
                </a:solidFill>
                <a:effectLst/>
                <a:uFillTx/>
                <a:latin typeface="Arial"/>
                <a:ea typeface="DejaVu Sans"/>
              </a:rPr>
              <a:t> </a:t>
            </a:r>
            <a:r>
              <a:rPr lang="de-DE" sz="1800" b="1" u="none" strike="noStrike">
                <a:solidFill>
                  <a:srgbClr val="000000"/>
                </a:solidFill>
                <a:effectLst/>
                <a:uFillTx/>
                <a:latin typeface="Arial"/>
                <a:ea typeface="DejaVu Sans"/>
              </a:rPr>
              <a:t>Schulen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Anti-Mobbing-Konzepte</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Klare Verhaltensregeln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Ansprechpersonen</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Workshops</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p:txBody>
      </p:sp>
      <p:sp>
        <p:nvSpPr>
          <p:cNvPr id="228" name="Rechteck 227"/>
          <p:cNvSpPr/>
          <p:nvPr/>
        </p:nvSpPr>
        <p:spPr>
          <a:xfrm>
            <a:off x="3780000" y="2160000"/>
            <a:ext cx="3779280" cy="290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Für Unternehmen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Verhaltenskodex</a:t>
            </a:r>
            <a:endParaRPr lang="de-DE" sz="1800" b="0" u="none" strike="noStrike">
              <a:solidFill>
                <a:srgbClr val="000000"/>
              </a:solidFill>
              <a:effectLst/>
              <a:uFillTx/>
              <a:latin typeface="Arial"/>
            </a:endParaRPr>
          </a:p>
          <a:p>
            <a:pPr>
              <a:lnSpc>
                <a:spcPct val="100000"/>
              </a:lnSpc>
              <a:tabLst>
                <a:tab pos="450360" algn="l"/>
              </a:tabLst>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Meldewege</a:t>
            </a:r>
            <a:endParaRPr lang="de-DE" sz="1800" b="0" u="none" strike="noStrike">
              <a:solidFill>
                <a:srgbClr val="000000"/>
              </a:solidFill>
              <a:effectLst/>
              <a:uFillTx/>
              <a:latin typeface="Arial"/>
            </a:endParaRPr>
          </a:p>
          <a:p>
            <a:pPr>
              <a:lnSpc>
                <a:spcPct val="100000"/>
              </a:lnSpc>
              <a:tabLst>
                <a:tab pos="450360" algn="l"/>
              </a:tabLst>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Moderation interner Plattformen</a:t>
            </a:r>
            <a:endParaRPr lang="de-DE" sz="1800" b="0" u="none" strike="noStrike">
              <a:solidFill>
                <a:srgbClr val="000000"/>
              </a:solidFill>
              <a:effectLst/>
              <a:uFillTx/>
              <a:latin typeface="Arial"/>
            </a:endParaRPr>
          </a:p>
          <a:p>
            <a:pPr>
              <a:lnSpc>
                <a:spcPct val="100000"/>
              </a:lnSpc>
              <a:tabLst>
                <a:tab pos="450360" algn="l"/>
              </a:tabLst>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Schulungen</a:t>
            </a:r>
            <a:endParaRPr lang="de-DE" sz="1800" b="0" u="none" strike="noStrike">
              <a:solidFill>
                <a:srgbClr val="000000"/>
              </a:solidFill>
              <a:effectLst/>
              <a:uFillTx/>
              <a:latin typeface="Arial"/>
            </a:endParaRPr>
          </a:p>
          <a:p>
            <a:pPr>
              <a:lnSpc>
                <a:spcPct val="100000"/>
              </a:lnSpc>
              <a:tabLst>
                <a:tab pos="450360" algn="l"/>
              </a:tabLst>
            </a:pPr>
            <a:endParaRPr lang="de-DE" sz="1800" b="0" u="none" strike="noStrike">
              <a:solidFill>
                <a:srgbClr val="000000"/>
              </a:solidFill>
              <a:effectLst/>
              <a:uFillTx/>
              <a:latin typeface="Arial"/>
            </a:endParaRPr>
          </a:p>
        </p:txBody>
      </p:sp>
      <p:sp>
        <p:nvSpPr>
          <p:cNvPr id="229" name="Rechteck 228"/>
          <p:cNvSpPr/>
          <p:nvPr/>
        </p:nvSpPr>
        <p:spPr>
          <a:xfrm>
            <a:off x="8100000" y="2520000"/>
            <a:ext cx="3779280" cy="3417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Für Plattformen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Klare Community-Regeln</a:t>
            </a:r>
            <a:endParaRPr lang="de-DE" sz="1800" b="0" u="none" strike="noStrike">
              <a:solidFill>
                <a:srgbClr val="000000"/>
              </a:solidFill>
              <a:effectLst/>
              <a:uFillTx/>
              <a:latin typeface="Arial"/>
            </a:endParaRPr>
          </a:p>
          <a:p>
            <a:pPr>
              <a:lnSpc>
                <a:spcPct val="100000"/>
              </a:lnSpc>
              <a:tabLst>
                <a:tab pos="450360" algn="l"/>
              </a:tabLst>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Transparente Moderation</a:t>
            </a:r>
            <a:endParaRPr lang="de-DE" sz="1800" b="0" u="none" strike="noStrike">
              <a:solidFill>
                <a:srgbClr val="000000"/>
              </a:solidFill>
              <a:effectLst/>
              <a:uFillTx/>
              <a:latin typeface="Arial"/>
            </a:endParaRPr>
          </a:p>
          <a:p>
            <a:pPr>
              <a:lnSpc>
                <a:spcPct val="100000"/>
              </a:lnSpc>
              <a:tabLst>
                <a:tab pos="450360" algn="l"/>
              </a:tabLst>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Unabhängige Beschwerdestellen</a:t>
            </a:r>
            <a:endParaRPr lang="de-DE" sz="1800" b="0" u="none" strike="noStrike">
              <a:solidFill>
                <a:srgbClr val="000000"/>
              </a:solidFill>
              <a:effectLst/>
              <a:uFillTx/>
              <a:latin typeface="Arial"/>
            </a:endParaRPr>
          </a:p>
          <a:p>
            <a:pPr>
              <a:lnSpc>
                <a:spcPct val="100000"/>
              </a:lnSpc>
              <a:tabLst>
                <a:tab pos="450360" algn="l"/>
              </a:tabLst>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Regelmäßige Transparenzberichte</a:t>
            </a:r>
            <a:endParaRPr lang="de-DE" sz="1800" b="0" u="none" strike="noStrike">
              <a:solidFill>
                <a:srgbClr val="000000"/>
              </a:solidFill>
              <a:effectLst/>
              <a:uFillTx/>
              <a:latin typeface="Arial"/>
            </a:endParaRPr>
          </a:p>
        </p:txBody>
      </p:sp>
      <p:sp>
        <p:nvSpPr>
          <p:cNvPr id="230" name="Textfeld 17"/>
          <p:cNvSpPr/>
          <p:nvPr/>
        </p:nvSpPr>
        <p:spPr>
          <a:xfrm>
            <a:off x="9180000" y="17676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PlaceHolder 1"/>
          <p:cNvSpPr>
            <a:spLocks noGrp="1"/>
          </p:cNvSpPr>
          <p:nvPr>
            <p:ph type="title"/>
          </p:nvPr>
        </p:nvSpPr>
        <p:spPr>
          <a:xfrm>
            <a:off x="360000" y="294120"/>
            <a:ext cx="8639280" cy="132588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Psychologische</a:t>
            </a:r>
            <a:r>
              <a:rPr lang="de-DE" sz="1800" b="1" u="none" strike="noStrike">
                <a:solidFill>
                  <a:schemeClr val="dk1"/>
                </a:solidFill>
                <a:effectLst/>
                <a:uFillTx/>
                <a:latin typeface="Liberation Serif;Times New Roman"/>
                <a:ea typeface="NSimSun"/>
              </a:rPr>
              <a:t>  </a:t>
            </a:r>
            <a:r>
              <a:rPr lang="de-DE" sz="3600" b="0" u="none" strike="noStrike">
                <a:solidFill>
                  <a:schemeClr val="dk1"/>
                </a:solidFill>
                <a:effectLst/>
                <a:uFillTx/>
                <a:latin typeface="Aptos"/>
                <a:ea typeface="NSimSun"/>
              </a:rPr>
              <a:t>Strategien</a:t>
            </a:r>
            <a:endParaRPr lang="de-DE" sz="3600" b="0" u="none" strike="noStrike">
              <a:solidFill>
                <a:srgbClr val="000000"/>
              </a:solidFill>
              <a:effectLst/>
              <a:uFillTx/>
              <a:latin typeface="Arial"/>
            </a:endParaRPr>
          </a:p>
        </p:txBody>
      </p:sp>
      <p:sp>
        <p:nvSpPr>
          <p:cNvPr id="232" name="Rechteck 231"/>
          <p:cNvSpPr/>
          <p:nvPr/>
        </p:nvSpPr>
        <p:spPr>
          <a:xfrm>
            <a:off x="540000" y="1800000"/>
            <a:ext cx="4319280" cy="418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Für Betroffene von Cybermobbing</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Nicht sofort reagieren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Beweise sichern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Unterstützung suchen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Professionelle Hilfe nutzen, wenn nötig</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Selbstwert stärken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p:txBody>
      </p:sp>
      <p:sp>
        <p:nvSpPr>
          <p:cNvPr id="233" name="Rechteck 232"/>
          <p:cNvSpPr/>
          <p:nvPr/>
        </p:nvSpPr>
        <p:spPr>
          <a:xfrm>
            <a:off x="6840000" y="2058120"/>
            <a:ext cx="4859280" cy="406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Gegen Manipulation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Emotionale Reaktionen hinterfragen</a:t>
            </a:r>
            <a:endParaRPr lang="de-DE" sz="1800" b="0" u="none" strike="noStrike">
              <a:solidFill>
                <a:srgbClr val="000000"/>
              </a:solidFill>
              <a:effectLst/>
              <a:uFillTx/>
              <a:latin typeface="Arial"/>
            </a:endParaRPr>
          </a:p>
          <a:p>
            <a:pPr>
              <a:lnSpc>
                <a:spcPct val="100000"/>
              </a:lnSpc>
              <a:tabLst>
                <a:tab pos="450360" algn="l"/>
              </a:tabLst>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Besonders sensationelle Meldungen prüfen</a:t>
            </a:r>
            <a:endParaRPr lang="de-DE" sz="1800" b="0" u="none" strike="noStrike">
              <a:solidFill>
                <a:srgbClr val="000000"/>
              </a:solidFill>
              <a:effectLst/>
              <a:uFillTx/>
              <a:latin typeface="Arial"/>
            </a:endParaRPr>
          </a:p>
          <a:p>
            <a:pPr>
              <a:lnSpc>
                <a:spcPct val="100000"/>
              </a:lnSpc>
              <a:tabLst>
                <a:tab pos="450360" algn="l"/>
              </a:tabLst>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Bestätigungsfehler (</a:t>
            </a:r>
            <a:r>
              <a:rPr lang="de-DE" sz="1800" b="0" i="1" u="none" strike="noStrike">
                <a:solidFill>
                  <a:srgbClr val="000000"/>
                </a:solidFill>
                <a:effectLst/>
                <a:uFillTx/>
                <a:latin typeface="Arial"/>
                <a:ea typeface="DejaVu Sans"/>
              </a:rPr>
              <a:t>Confirmation Bias</a:t>
            </a:r>
            <a:r>
              <a:rPr lang="de-DE" sz="1800" b="0" u="none" strike="noStrike">
                <a:solidFill>
                  <a:srgbClr val="000000"/>
                </a:solidFill>
                <a:effectLst/>
                <a:uFillTx/>
                <a:latin typeface="Arial"/>
                <a:ea typeface="DejaVu Sans"/>
              </a:rPr>
              <a:t>) kennen</a:t>
            </a:r>
            <a:endParaRPr lang="de-DE" sz="1800" b="0" u="none" strike="noStrike">
              <a:solidFill>
                <a:srgbClr val="000000"/>
              </a:solidFill>
              <a:effectLst/>
              <a:uFillTx/>
              <a:latin typeface="Arial"/>
            </a:endParaRPr>
          </a:p>
          <a:p>
            <a:pPr>
              <a:lnSpc>
                <a:spcPct val="100000"/>
              </a:lnSpc>
              <a:tabLst>
                <a:tab pos="450360" algn="l"/>
              </a:tabLst>
            </a:pPr>
            <a:endParaRPr lang="de-DE" sz="1800" b="0" u="none" strike="noStrike">
              <a:solidFill>
                <a:srgbClr val="000000"/>
              </a:solidFill>
              <a:effectLst/>
              <a:uFillTx/>
              <a:latin typeface="Arial"/>
            </a:endParaRPr>
          </a:p>
          <a:p>
            <a:pPr>
              <a:lnSpc>
                <a:spcPct val="100000"/>
              </a:lnSpc>
              <a:tabLst>
                <a:tab pos="450360" algn="l"/>
              </a:tabLst>
            </a:pPr>
            <a:r>
              <a:rPr lang="de-DE" sz="1800" b="0" u="none" strike="noStrike">
                <a:solidFill>
                  <a:srgbClr val="000000"/>
                </a:solidFill>
                <a:effectLst/>
                <a:uFillTx/>
                <a:latin typeface="Arial"/>
                <a:ea typeface="DejaVu Sans"/>
              </a:rPr>
              <a:t>Mehrere Informationsquellen vergleichen</a:t>
            </a:r>
            <a:endParaRPr lang="de-DE" sz="1800" b="0" u="none" strike="noStrike">
              <a:solidFill>
                <a:srgbClr val="000000"/>
              </a:solidFill>
              <a:effectLst/>
              <a:uFillTx/>
              <a:latin typeface="Arial"/>
            </a:endParaRPr>
          </a:p>
        </p:txBody>
      </p:sp>
      <p:sp>
        <p:nvSpPr>
          <p:cNvPr id="234" name="Textfeld 19"/>
          <p:cNvSpPr/>
          <p:nvPr/>
        </p:nvSpPr>
        <p:spPr>
          <a:xfrm>
            <a:off x="9004320" y="62953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Rechteck 234"/>
          <p:cNvSpPr/>
          <p:nvPr/>
        </p:nvSpPr>
        <p:spPr>
          <a:xfrm>
            <a:off x="180000" y="105480"/>
            <a:ext cx="8639280" cy="1153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3600" b="0" u="none" strike="noStrike">
                <a:solidFill>
                  <a:schemeClr val="dk1"/>
                </a:solidFill>
                <a:effectLst/>
                <a:uFillTx/>
                <a:latin typeface="Aptos"/>
                <a:ea typeface="DejaVu Sans"/>
              </a:rPr>
              <a:t>Demokratische Resilienz</a:t>
            </a:r>
            <a:endParaRPr lang="de-DE" sz="3600" b="0" u="none" strike="noStrike">
              <a:solidFill>
                <a:srgbClr val="000000"/>
              </a:solidFill>
              <a:effectLst/>
              <a:uFillTx/>
              <a:latin typeface="Arial"/>
            </a:endParaRPr>
          </a:p>
        </p:txBody>
      </p:sp>
      <p:sp>
        <p:nvSpPr>
          <p:cNvPr id="236" name="Rechteck 235"/>
          <p:cNvSpPr/>
          <p:nvPr/>
        </p:nvSpPr>
        <p:spPr>
          <a:xfrm>
            <a:off x="360000" y="900000"/>
            <a:ext cx="10799280" cy="431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Langfristig gilt eine Gesellschaft als widerstandsfähiger gegen Desinformation, wenn sie</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marL="432000" lvl="1"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Unabhängigen Journalismus stärkt</a:t>
            </a: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 </a:t>
            </a:r>
            <a:endParaRPr lang="de-DE" sz="1800" b="0" u="none" strike="noStrike">
              <a:solidFill>
                <a:srgbClr val="000000"/>
              </a:solidFill>
              <a:effectLst/>
              <a:uFillTx/>
              <a:latin typeface="Arial"/>
            </a:endParaRPr>
          </a:p>
          <a:p>
            <a:pPr marL="432000" lvl="1"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Politische Bildung fördert</a:t>
            </a:r>
            <a:endParaRPr lang="de-DE" sz="1800" b="0" u="none" strike="noStrike">
              <a:solidFill>
                <a:srgbClr val="000000"/>
              </a:solidFill>
              <a:effectLst/>
              <a:uFillTx/>
              <a:latin typeface="Arial"/>
            </a:endParaRPr>
          </a:p>
          <a:p>
            <a:pPr marL="432000" lvl="1"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 </a:t>
            </a:r>
            <a:endParaRPr lang="de-DE" sz="1800" b="0" u="none" strike="noStrike">
              <a:solidFill>
                <a:srgbClr val="000000"/>
              </a:solidFill>
              <a:effectLst/>
              <a:uFillTx/>
              <a:latin typeface="Arial"/>
            </a:endParaRPr>
          </a:p>
          <a:p>
            <a:pPr marL="432000" lvl="1"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Wissenschaftskommunikation unterstützt</a:t>
            </a: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 </a:t>
            </a:r>
            <a:endParaRPr lang="de-DE" sz="1800" b="0" u="none" strike="noStrike">
              <a:solidFill>
                <a:srgbClr val="000000"/>
              </a:solidFill>
              <a:effectLst/>
              <a:uFillTx/>
              <a:latin typeface="Arial"/>
            </a:endParaRPr>
          </a:p>
          <a:p>
            <a:pPr marL="432000" lvl="1"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Transparenz staatlicher Entscheidungen erhöht</a:t>
            </a: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 </a:t>
            </a:r>
            <a:endParaRPr lang="de-DE" sz="1800" b="0" u="none" strike="noStrike">
              <a:solidFill>
                <a:srgbClr val="000000"/>
              </a:solidFill>
              <a:effectLst/>
              <a:uFillTx/>
              <a:latin typeface="Arial"/>
            </a:endParaRPr>
          </a:p>
          <a:p>
            <a:pPr marL="432000" lvl="1"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Vertrauen in demokratische Institutionen aufbaut</a:t>
            </a:r>
            <a:endParaRPr lang="de-DE" sz="1800" b="0" u="none" strike="noStrike">
              <a:solidFill>
                <a:srgbClr val="000000"/>
              </a:solidFill>
              <a:effectLst/>
              <a:uFillTx/>
              <a:latin typeface="Arial"/>
            </a:endParaRPr>
          </a:p>
          <a:p>
            <a:pPr marL="216000"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 </a:t>
            </a:r>
            <a:endParaRPr lang="de-DE" sz="1800" b="0" u="none" strike="noStrike">
              <a:solidFill>
                <a:srgbClr val="000000"/>
              </a:solidFill>
              <a:effectLst/>
              <a:uFillTx/>
              <a:latin typeface="Arial"/>
            </a:endParaRPr>
          </a:p>
          <a:p>
            <a:pPr marL="432000" lvl="1" indent="-216000">
              <a:lnSpc>
                <a:spcPct val="100000"/>
              </a:lnSpc>
              <a:buClr>
                <a:srgbClr val="000000"/>
              </a:buClr>
              <a:buSzPct val="45000"/>
              <a:buFont typeface="Symbol" charset="2"/>
              <a:buChar char=""/>
              <a:tabLst>
                <a:tab pos="450360" algn="l"/>
              </a:tabLst>
            </a:pPr>
            <a:r>
              <a:rPr lang="de-DE" sz="1800" b="0" u="none" strike="noStrike">
                <a:solidFill>
                  <a:srgbClr val="000000"/>
                </a:solidFill>
                <a:effectLst/>
                <a:uFillTx/>
                <a:latin typeface="Arial"/>
                <a:ea typeface="DejaVu Sans"/>
              </a:rPr>
              <a:t>Bürgerbeteiligung ermöglicht</a:t>
            </a:r>
            <a:endParaRPr lang="de-DE" sz="1800" b="0" u="none" strike="noStrike">
              <a:solidFill>
                <a:srgbClr val="000000"/>
              </a:solidFill>
              <a:effectLst/>
              <a:uFillTx/>
              <a:latin typeface="Arial"/>
            </a:endParaRPr>
          </a:p>
        </p:txBody>
      </p:sp>
      <p:sp>
        <p:nvSpPr>
          <p:cNvPr id="237" name="Textfeld 20"/>
          <p:cNvSpPr/>
          <p:nvPr/>
        </p:nvSpPr>
        <p:spPr>
          <a:xfrm>
            <a:off x="9180000" y="612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PlaceHolder 1"/>
          <p:cNvSpPr>
            <a:spLocks noGrp="1"/>
          </p:cNvSpPr>
          <p:nvPr>
            <p:ph type="title"/>
          </p:nvPr>
        </p:nvSpPr>
        <p:spPr>
          <a:xfrm>
            <a:off x="118080" y="176400"/>
            <a:ext cx="11041200" cy="723600"/>
          </a:xfrm>
          <a:prstGeom prst="rect">
            <a:avLst/>
          </a:prstGeom>
          <a:noFill/>
          <a:ln w="0">
            <a:noFill/>
          </a:ln>
        </p:spPr>
        <p:txBody>
          <a:bodyPr lIns="0" tIns="0" rIns="0" bIns="0" anchor="ctr">
            <a:spAutoFit/>
          </a:bodyPr>
          <a:lstStyle/>
          <a:p>
            <a:pPr indent="0">
              <a:lnSpc>
                <a:spcPct val="100000"/>
              </a:lnSpc>
              <a:buNone/>
              <a:tabLst>
                <a:tab pos="0" algn="l"/>
              </a:tabLst>
            </a:pPr>
            <a:r>
              <a:rPr lang="de-DE" sz="3600" b="0" u="none" strike="noStrike">
                <a:solidFill>
                  <a:schemeClr val="dk1"/>
                </a:solidFill>
                <a:effectLst/>
                <a:uFillTx/>
                <a:latin typeface="Aptos"/>
              </a:rPr>
              <a:t>Mehrdimensionaler Ansatz - Kombination</a:t>
            </a:r>
            <a:endParaRPr lang="de-DE" sz="3600" b="0" u="none" strike="noStrike">
              <a:solidFill>
                <a:srgbClr val="000000"/>
              </a:solidFill>
              <a:effectLst/>
              <a:uFillTx/>
              <a:latin typeface="Arial"/>
            </a:endParaRPr>
          </a:p>
        </p:txBody>
      </p:sp>
      <p:sp>
        <p:nvSpPr>
          <p:cNvPr id="239" name="Rechteck 238"/>
          <p:cNvSpPr/>
          <p:nvPr/>
        </p:nvSpPr>
        <p:spPr>
          <a:xfrm>
            <a:off x="298080" y="1080000"/>
            <a:ext cx="10681200" cy="5576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de-DE" sz="1800" b="1" u="none" strike="noStrike">
                <a:solidFill>
                  <a:srgbClr val="000000"/>
                </a:solidFill>
                <a:effectLst/>
                <a:uFillTx/>
                <a:latin typeface="Arial"/>
                <a:ea typeface="DejaVu Sans"/>
              </a:rPr>
              <a:t>Technik</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Moderation, Bot-Erkennung, Faktenchecks</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1" u="none" strike="noStrike">
                <a:solidFill>
                  <a:srgbClr val="000000"/>
                </a:solidFill>
                <a:effectLst/>
                <a:uFillTx/>
                <a:latin typeface="Arial"/>
                <a:ea typeface="DejaVu Sans"/>
              </a:rPr>
              <a:t>Bildung</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Medienkompetenz und Demokratiebildung</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1" u="none" strike="noStrike">
                <a:solidFill>
                  <a:srgbClr val="000000"/>
                </a:solidFill>
                <a:effectLst/>
                <a:uFillTx/>
                <a:latin typeface="Arial"/>
                <a:ea typeface="DejaVu Sans"/>
              </a:rPr>
              <a:t>Ethik</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Verantwortung und respektvolle Kommunikation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1" u="none" strike="noStrike">
                <a:solidFill>
                  <a:srgbClr val="000000"/>
                </a:solidFill>
                <a:effectLst/>
                <a:uFillTx/>
                <a:latin typeface="Arial"/>
                <a:ea typeface="DejaVu Sans"/>
              </a:rPr>
              <a:t>Recht</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Schutz vor Straftaten und transparente Plattformregeln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1" u="none" strike="noStrike">
                <a:solidFill>
                  <a:srgbClr val="000000"/>
                </a:solidFill>
                <a:effectLst/>
                <a:uFillTx/>
                <a:latin typeface="Arial"/>
                <a:ea typeface="DejaVu Sans"/>
              </a:rPr>
              <a:t>Gesellschaft</a:t>
            </a:r>
            <a:endParaRPr lang="de-DE" sz="1800" b="0" u="none" strike="noStrike">
              <a:solidFill>
                <a:srgbClr val="000000"/>
              </a:solidFill>
              <a:effectLst/>
              <a:uFillTx/>
              <a:latin typeface="Arial"/>
            </a:endParaRPr>
          </a:p>
          <a:p>
            <a:pPr>
              <a:lnSpc>
                <a:spcPct val="100000"/>
              </a:lnSpc>
            </a:pPr>
            <a:r>
              <a:rPr lang="de-DE" sz="1800" b="1" u="none" strike="noStrike">
                <a:solidFill>
                  <a:srgbClr val="000000"/>
                </a:solidFill>
                <a:effectLst/>
                <a:uFillTx/>
                <a:latin typeface="Arial"/>
                <a:ea typeface="DejaVu Sans"/>
              </a:rPr>
              <a:t>Un</a:t>
            </a:r>
            <a:r>
              <a:rPr lang="de-DE" sz="1800" b="0" u="none" strike="noStrike">
                <a:solidFill>
                  <a:srgbClr val="000000"/>
                </a:solidFill>
                <a:effectLst/>
                <a:uFillTx/>
                <a:latin typeface="Arial"/>
                <a:ea typeface="DejaVu Sans"/>
              </a:rPr>
              <a:t>terstützung Betroffener, Zivilcourage und unabhängige Medien</a:t>
            </a:r>
            <a:endParaRPr lang="de-DE" sz="1800" b="0" u="none" strike="noStrike">
              <a:solidFill>
                <a:srgbClr val="000000"/>
              </a:solidFill>
              <a:effectLst/>
              <a:uFillTx/>
              <a:latin typeface="Arial"/>
            </a:endParaRPr>
          </a:p>
          <a:p>
            <a:pPr>
              <a:lnSpc>
                <a:spcPct val="100000"/>
              </a:lnSpc>
            </a:pPr>
            <a:endParaRPr lang="de-DE" sz="1800" b="0" u="none" strike="noStrike">
              <a:solidFill>
                <a:srgbClr val="000000"/>
              </a:solidFill>
              <a:effectLst/>
              <a:uFillTx/>
              <a:latin typeface="Arial"/>
            </a:endParaRPr>
          </a:p>
          <a:p>
            <a:pPr>
              <a:lnSpc>
                <a:spcPct val="100000"/>
              </a:lnSpc>
            </a:pPr>
            <a:r>
              <a:rPr lang="de-DE" sz="1800" b="1" u="none" strike="noStrike">
                <a:solidFill>
                  <a:srgbClr val="000000"/>
                </a:solidFill>
                <a:effectLst/>
                <a:uFillTx/>
                <a:latin typeface="Arial"/>
                <a:ea typeface="DejaVu Sans"/>
              </a:rPr>
              <a:t>Individuum</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Kritisches Denken, Empathie und reflektiertes Teilen von Informationen.</a:t>
            </a:r>
            <a:endParaRPr lang="de-DE" sz="1800" b="0" u="none" strike="noStrike">
              <a:solidFill>
                <a:srgbClr val="000000"/>
              </a:solidFill>
              <a:effectLst/>
              <a:uFillTx/>
              <a:latin typeface="Arial"/>
            </a:endParaRPr>
          </a:p>
          <a:p>
            <a:pPr>
              <a:lnSpc>
                <a:spcPct val="100000"/>
              </a:lnSpc>
            </a:pPr>
            <a:r>
              <a:rPr lang="de-DE" sz="1800" b="0" u="none" strike="noStrike">
                <a:solidFill>
                  <a:srgbClr val="000000"/>
                </a:solidFill>
                <a:effectLst/>
                <a:uFillTx/>
                <a:latin typeface="Arial"/>
                <a:ea typeface="DejaVu Sans"/>
              </a:rPr>
              <a:t>Ein solcher mehrschichtiger Ansatz ist meist robuster als eine einzelne Maßnahme, weil sowohl individuelles Verhalten als auch technische, institutionelle und gesellschaftliche Faktoren berücksichtigt werden.</a:t>
            </a:r>
            <a:endParaRPr lang="de-DE" sz="1800" b="0" u="none" strike="noStrike">
              <a:solidFill>
                <a:srgbClr val="000000"/>
              </a:solidFill>
              <a:effectLst/>
              <a:uFillTx/>
              <a:latin typeface="Arial"/>
            </a:endParaRPr>
          </a:p>
        </p:txBody>
      </p:sp>
      <p:sp>
        <p:nvSpPr>
          <p:cNvPr id="240" name="Textfeld 23"/>
          <p:cNvSpPr/>
          <p:nvPr/>
        </p:nvSpPr>
        <p:spPr>
          <a:xfrm>
            <a:off x="9180000" y="648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180000" y="474840"/>
            <a:ext cx="7919280" cy="424440"/>
          </a:xfrm>
          <a:prstGeom prst="rect">
            <a:avLst/>
          </a:prstGeom>
          <a:noFill/>
          <a:ln w="0">
            <a:noFill/>
          </a:ln>
        </p:spPr>
        <p:txBody>
          <a:bodyPr lIns="91440" tIns="45720" rIns="91440" bIns="45720" anchor="ctr">
            <a:noAutofit/>
          </a:bodyPr>
          <a:lstStyle/>
          <a:p>
            <a:pPr indent="0">
              <a:lnSpc>
                <a:spcPct val="100000"/>
              </a:lnSpc>
              <a:buNone/>
              <a:tabLst>
                <a:tab pos="0" algn="l"/>
              </a:tabLst>
            </a:pPr>
            <a:r>
              <a:rPr lang="de-DE" sz="3600" b="0" u="none" strike="noStrike">
                <a:solidFill>
                  <a:schemeClr val="dk1"/>
                </a:solidFill>
                <a:effectLst/>
                <a:uFillTx/>
                <a:latin typeface="Aptos"/>
              </a:rPr>
              <a:t>Literaturverzeichnis</a:t>
            </a:r>
            <a:endParaRPr lang="de-DE" sz="3600" b="0" u="none" strike="noStrike">
              <a:solidFill>
                <a:srgbClr val="000000"/>
              </a:solidFill>
              <a:effectLst/>
              <a:uFillTx/>
              <a:latin typeface="Arial"/>
            </a:endParaRPr>
          </a:p>
        </p:txBody>
      </p:sp>
      <p:sp>
        <p:nvSpPr>
          <p:cNvPr id="242" name="PlaceHolder 2"/>
          <p:cNvSpPr>
            <a:spLocks noGrp="1"/>
          </p:cNvSpPr>
          <p:nvPr>
            <p:ph/>
          </p:nvPr>
        </p:nvSpPr>
        <p:spPr>
          <a:xfrm>
            <a:off x="180000" y="1260000"/>
            <a:ext cx="12011400" cy="5220000"/>
          </a:xfrm>
          <a:prstGeom prst="rect">
            <a:avLst/>
          </a:prstGeom>
          <a:noFill/>
          <a:ln w="0">
            <a:noFill/>
          </a:ln>
        </p:spPr>
        <p:txBody>
          <a:bodyPr lIns="0" tIns="0" rIns="0" bIns="0" anchor="t">
            <a:spAutoFit/>
          </a:bodyPr>
          <a:lstStyle/>
          <a:p>
            <a:pPr marL="228600" indent="-228600" defTabSz="914400">
              <a:lnSpc>
                <a:spcPct val="90000"/>
              </a:lnSpc>
              <a:spcBef>
                <a:spcPts val="1001"/>
              </a:spcBef>
              <a:buClr>
                <a:srgbClr val="000000"/>
              </a:buClr>
              <a:buFont typeface="Symbol" charset="2"/>
              <a:buChar char=""/>
            </a:pPr>
            <a:r>
              <a:rPr lang="de-DE" sz="1100" b="0" u="none" strike="noStrike">
                <a:solidFill>
                  <a:srgbClr val="000000"/>
                </a:solidFill>
                <a:effectLst/>
                <a:uFillTx/>
                <a:latin typeface="Arial"/>
                <a:ea typeface="Microsoft YaHei"/>
              </a:rPr>
              <a:t>Berenbrink, P. et al. (2022): Asynchronous opinion dynamics in social networks </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Douven, I., &amp; Hegselmann, R. (2021): Mis- and disinformation in a bounded confidence model </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Fakih, L., Halanay, A., &amp; Avram, F. (2025): On a model of rumors spreading through social media</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Fricker, Miranda (2007): Epistemic Injustice: Power and the Ethics of Knowing: Oxford University Press</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Foucault, M. (1961): Wahnsinn und Gesellschaft: Eine Geschichte des Wahns im Zeitalterder Vernunft</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Habermas, Jürgen (2022): Ein neuer Strukturwandel der Öffentlichkeit und die deliberative Politik. Suhrkamp.</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Hacking, I. (1995): The Social Construction of What? </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Han, Byung-Chul (2021): Infokratie: Digitalisierung und die Krise der Demokratie. Matthes &amp; Seitz</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Kowalski, Robin M. et al. (2014): Cyberbullying among children and adolescents: An updated systematic review and meta-analysis. In: Computers in Human Behaviour, 36, S. 34 – S. 57</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Lewandowsky, Stephan et al. (2020): The Debunking Handbook 2020. Datengestützter Leitfaden zur Desinformationsbekämpfung</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Ngyuen, C. T (2020): Echo Chambers and Episdemic Bubbles. Episteme 17 (2), 141-161</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O’Connor, Cailin 6 Weatherall, James Owen (2018): Scientific Polarization. In: European Journal of Philosophy of Science, 8 (3), S. 855 – 875</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Santos, Fernando P. et. al. (2021): Link recommendation algorithms and dynamics of polarization in online social networks. In: Proceedings of the National Academy of Sciences (PNAS)</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Sirbu, Alina et al. (2019): Algorithmic bias amplifies opinion fragmentation and polarization. In Journal of Artificial Societies and Social Simulation (JASSS).</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Weisberg, Michael &amp; Muldoon, Ryan (2013): Epistemic Landscapes and the Division of Cognitive Labor. In Philosophy of Science, 80(3), S. 421 - 438</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For the model itself:</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pPr>
            <a:r>
              <a:rPr lang="de-DE" sz="1100" b="0" u="none" strike="noStrike">
                <a:solidFill>
                  <a:srgbClr val="000000"/>
                </a:solidFill>
                <a:effectLst/>
                <a:uFillTx/>
                <a:latin typeface="Arial"/>
                <a:ea typeface="Microsoft YaHei"/>
              </a:rPr>
              <a:t>Wilensky, U. (1997). NetLogo Rumor Mill model. </a:t>
            </a:r>
            <a:r>
              <a:rPr lang="de-DE" sz="1100" b="0" u="none" strike="noStrike">
                <a:solidFill>
                  <a:srgbClr val="467886"/>
                </a:solidFill>
                <a:effectLst/>
                <a:uFillTx/>
                <a:latin typeface="Arial"/>
                <a:ea typeface="Microsoft YaHei"/>
                <a:hlinkClick r:id="rId2"/>
              </a:rPr>
              <a:t>http://ccl.northwestern.edu/netlogo/models/RumorMill.</a:t>
            </a:r>
            <a:r>
              <a:rPr lang="de-DE" sz="1100" b="0" u="none" strike="noStrike">
                <a:solidFill>
                  <a:srgbClr val="000000"/>
                </a:solidFill>
                <a:effectLst/>
                <a:uFillTx/>
                <a:latin typeface="Arial"/>
                <a:ea typeface="Microsoft YaHei"/>
              </a:rPr>
              <a:t> Center for Connected Learning and Computer-Based Modeling, Northwestern University, Evanston, IL.</a:t>
            </a:r>
            <a:endParaRPr lang="de-DE" sz="1100" b="0" u="none" strike="noStrike">
              <a:solidFill>
                <a:srgbClr val="000000"/>
              </a:solidFill>
              <a:effectLst/>
              <a:uFillTx/>
              <a:latin typeface="Arial"/>
            </a:endParaRPr>
          </a:p>
          <a:p>
            <a:pPr marL="228600" indent="0" defTabSz="914400">
              <a:lnSpc>
                <a:spcPct val="90000"/>
              </a:lnSpc>
              <a:spcBef>
                <a:spcPts val="1001"/>
              </a:spcBef>
              <a:buNone/>
              <a:tabLst>
                <a:tab pos="0" algn="l"/>
              </a:tabLst>
            </a:pPr>
            <a:r>
              <a:rPr lang="de-DE" sz="1100" b="0" u="none" strike="noStrike">
                <a:solidFill>
                  <a:srgbClr val="000000"/>
                </a:solidFill>
                <a:effectLst/>
                <a:uFillTx/>
                <a:latin typeface="Arial"/>
                <a:ea typeface="Microsoft YaHei"/>
              </a:rPr>
              <a:t>Please cite the NetLogo software as:</a:t>
            </a:r>
            <a:endParaRPr lang="de-DE" sz="11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de-DE" sz="1100" b="0" u="none" strike="noStrike">
                <a:solidFill>
                  <a:srgbClr val="000000"/>
                </a:solidFill>
                <a:effectLst/>
                <a:uFillTx/>
                <a:latin typeface="Arial"/>
                <a:ea typeface="Microsoft YaHei"/>
              </a:rPr>
              <a:t>Wilensky, U. (1999). NetLogo. </a:t>
            </a:r>
            <a:r>
              <a:rPr lang="de-DE" sz="1100" b="0" u="none" strike="noStrike">
                <a:solidFill>
                  <a:srgbClr val="467886"/>
                </a:solidFill>
                <a:effectLst/>
                <a:uFillTx/>
                <a:latin typeface="Arial"/>
                <a:ea typeface="Microsoft YaHei"/>
                <a:hlinkClick r:id="rId3"/>
              </a:rPr>
              <a:t>http://ccl.northwestern.edu/netlogo/.</a:t>
            </a:r>
            <a:r>
              <a:rPr lang="de-DE" sz="1100" b="0" u="none" strike="noStrike">
                <a:solidFill>
                  <a:srgbClr val="000000"/>
                </a:solidFill>
                <a:effectLst/>
                <a:uFillTx/>
                <a:latin typeface="Arial"/>
                <a:ea typeface="Microsoft YaHei"/>
              </a:rPr>
              <a:t> Center for Connected Learning and Computer-Based Modeling, Northwestern University, Evanston, IL.</a:t>
            </a:r>
            <a:endParaRPr lang="de-DE" sz="1100" b="0" u="none" strike="noStrike">
              <a:solidFill>
                <a:srgbClr val="000000"/>
              </a:solidFill>
              <a:effectLst/>
              <a:uFillTx/>
              <a:latin typeface="Arial"/>
            </a:endParaRPr>
          </a:p>
          <a:p>
            <a:pPr marL="228600" indent="0" defTabSz="914400">
              <a:lnSpc>
                <a:spcPct val="90000"/>
              </a:lnSpc>
              <a:spcBef>
                <a:spcPts val="1001"/>
              </a:spcBef>
              <a:buNone/>
              <a:tabLst>
                <a:tab pos="0" algn="l"/>
              </a:tabLst>
            </a:pPr>
            <a:endParaRPr lang="de-DE" sz="1100" b="0" u="none" strike="noStrike">
              <a:solidFill>
                <a:srgbClr val="000000"/>
              </a:solidFill>
              <a:effectLst/>
              <a:uFillTx/>
              <a:latin typeface="Arial"/>
            </a:endParaRPr>
          </a:p>
        </p:txBody>
      </p:sp>
      <p:sp>
        <p:nvSpPr>
          <p:cNvPr id="243" name="Textfeld 18"/>
          <p:cNvSpPr/>
          <p:nvPr/>
        </p:nvSpPr>
        <p:spPr>
          <a:xfrm>
            <a:off x="9180000" y="17676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PlaceHolder 1"/>
          <p:cNvSpPr>
            <a:spLocks noGrp="1"/>
          </p:cNvSpPr>
          <p:nvPr>
            <p:ph type="title"/>
          </p:nvPr>
        </p:nvSpPr>
        <p:spPr>
          <a:xfrm>
            <a:off x="540000" y="540000"/>
            <a:ext cx="10514520" cy="397080"/>
          </a:xfrm>
          <a:prstGeom prst="rect">
            <a:avLst/>
          </a:prstGeom>
          <a:noFill/>
          <a:ln w="0">
            <a:noFill/>
          </a:ln>
        </p:spPr>
        <p:txBody>
          <a:bodyPr lIns="0" tIns="0" rIns="0" bIns="0" anchor="t">
            <a:spAutoFit/>
          </a:bodyPr>
          <a:lstStyle/>
          <a:p>
            <a:pPr indent="0">
              <a:lnSpc>
                <a:spcPct val="100000"/>
              </a:lnSpc>
              <a:spcBef>
                <a:spcPts val="1191"/>
              </a:spcBef>
              <a:spcAft>
                <a:spcPts val="992"/>
              </a:spcAft>
              <a:buNone/>
              <a:tabLst>
                <a:tab pos="0" algn="l"/>
              </a:tabLst>
            </a:pPr>
            <a:r>
              <a:rPr lang="de-DE" sz="2800" b="1" u="none" strike="noStrike">
                <a:solidFill>
                  <a:srgbClr val="000000"/>
                </a:solidFill>
                <a:effectLst/>
                <a:uFillTx/>
                <a:latin typeface="Arial"/>
              </a:rPr>
              <a:t>Transformation der Öffentlichkeit </a:t>
            </a:r>
            <a:endParaRPr lang="de-DE" sz="2800" b="0" u="none" strike="noStrike">
              <a:solidFill>
                <a:srgbClr val="000000"/>
              </a:solidFill>
              <a:effectLst/>
              <a:uFillTx/>
              <a:latin typeface="Arial"/>
            </a:endParaRPr>
          </a:p>
        </p:txBody>
      </p:sp>
      <p:sp>
        <p:nvSpPr>
          <p:cNvPr id="57" name="Rechteck 56"/>
          <p:cNvSpPr/>
          <p:nvPr/>
        </p:nvSpPr>
        <p:spPr>
          <a:xfrm>
            <a:off x="180000" y="1878480"/>
            <a:ext cx="11699640" cy="3890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216000" indent="-216000">
              <a:lnSpc>
                <a:spcPct val="100000"/>
              </a:lnSpc>
              <a:buClr>
                <a:srgbClr val="000000"/>
              </a:buClr>
              <a:buSzPct val="45000"/>
              <a:buFont typeface="Symbol" charset="2"/>
              <a:buChar char=""/>
            </a:pPr>
            <a:r>
              <a:rPr lang="de-DE" sz="2400" b="0" u="none" strike="noStrike">
                <a:solidFill>
                  <a:srgbClr val="000000"/>
                </a:solidFill>
                <a:effectLst/>
                <a:uFillTx/>
                <a:latin typeface="Arial"/>
              </a:rPr>
              <a:t>Fragmentierung gemeinsamer Erfahrungs- und Referenzräume</a:t>
            </a:r>
          </a:p>
          <a:p>
            <a:pPr marL="216000" indent="-216000">
              <a:lnSpc>
                <a:spcPct val="100000"/>
              </a:lnSpc>
              <a:buClr>
                <a:srgbClr val="000000"/>
              </a:buClr>
              <a:buSzPct val="45000"/>
              <a:buFont typeface="Symbol" charset="2"/>
              <a:buChar char=""/>
            </a:pPr>
            <a:r>
              <a:rPr lang="de-DE" sz="2400" b="0" u="none" strike="noStrike">
                <a:solidFill>
                  <a:srgbClr val="000000"/>
                </a:solidFill>
                <a:effectLst/>
                <a:uFillTx/>
                <a:latin typeface="Arial"/>
              </a:rPr>
              <a:t> </a:t>
            </a:r>
          </a:p>
          <a:p>
            <a:pPr marL="216000" indent="-216000">
              <a:lnSpc>
                <a:spcPct val="100000"/>
              </a:lnSpc>
              <a:spcBef>
                <a:spcPts val="1191"/>
              </a:spcBef>
              <a:spcAft>
                <a:spcPts val="992"/>
              </a:spcAft>
              <a:buClr>
                <a:srgbClr val="000000"/>
              </a:buClr>
              <a:buSzPct val="45000"/>
              <a:buFont typeface="Symbol" charset="2"/>
              <a:buChar char=""/>
            </a:pPr>
            <a:r>
              <a:rPr lang="de-DE" sz="2400" b="0" u="none" strike="noStrike">
                <a:solidFill>
                  <a:srgbClr val="000000"/>
                </a:solidFill>
                <a:effectLst/>
                <a:uFillTx/>
                <a:latin typeface="Arial"/>
              </a:rPr>
              <a:t>Pluralisierung konkurrierender Wirklichkeitskonstruktionen</a:t>
            </a:r>
          </a:p>
          <a:p>
            <a:pPr marL="216000" indent="-216000">
              <a:lnSpc>
                <a:spcPct val="100000"/>
              </a:lnSpc>
              <a:spcBef>
                <a:spcPts val="1191"/>
              </a:spcBef>
              <a:spcAft>
                <a:spcPts val="992"/>
              </a:spcAft>
              <a:buClr>
                <a:srgbClr val="000000"/>
              </a:buClr>
              <a:buSzPct val="45000"/>
              <a:buFont typeface="Symbol" charset="2"/>
              <a:buChar char=""/>
            </a:pPr>
            <a:r>
              <a:rPr lang="de-DE" sz="2400" b="0" u="none" strike="noStrike">
                <a:solidFill>
                  <a:srgbClr val="000000"/>
                </a:solidFill>
                <a:effectLst/>
                <a:uFillTx/>
                <a:latin typeface="Arial"/>
              </a:rPr>
              <a:t>Entkopplung öffentlicher Kommunikation von institutionellen Validierungsmechanismen</a:t>
            </a:r>
          </a:p>
          <a:p>
            <a:pPr marL="216000" indent="-216000">
              <a:lnSpc>
                <a:spcPct val="100000"/>
              </a:lnSpc>
              <a:spcBef>
                <a:spcPts val="1191"/>
              </a:spcBef>
              <a:spcAft>
                <a:spcPts val="992"/>
              </a:spcAft>
              <a:buClr>
                <a:srgbClr val="000000"/>
              </a:buClr>
              <a:buSzPct val="45000"/>
              <a:buFont typeface="Symbol" charset="2"/>
              <a:buChar char=""/>
            </a:pPr>
            <a:r>
              <a:rPr lang="de-DE" sz="2400" b="0" u="none" strike="noStrike">
                <a:solidFill>
                  <a:srgbClr val="000000"/>
                </a:solidFill>
                <a:effectLst/>
                <a:uFillTx/>
                <a:latin typeface="Arial"/>
              </a:rPr>
              <a:t>Beschleunigung diskursiver Zirkulation und Verkürzung epistemischer Prüfprozesse</a:t>
            </a:r>
          </a:p>
          <a:p>
            <a:pPr marL="216000" indent="-216000">
              <a:lnSpc>
                <a:spcPct val="100000"/>
              </a:lnSpc>
              <a:spcBef>
                <a:spcPts val="1191"/>
              </a:spcBef>
              <a:spcAft>
                <a:spcPts val="992"/>
              </a:spcAft>
              <a:buClr>
                <a:srgbClr val="000000"/>
              </a:buClr>
              <a:buSzPct val="45000"/>
              <a:buFont typeface="Symbol" charset="2"/>
              <a:buChar char=""/>
            </a:pPr>
            <a:r>
              <a:rPr lang="de-DE" sz="2400" b="0" u="none" strike="noStrike">
                <a:solidFill>
                  <a:srgbClr val="000000"/>
                </a:solidFill>
                <a:effectLst/>
                <a:uFillTx/>
                <a:latin typeface="Arial"/>
              </a:rPr>
              <a:t> </a:t>
            </a:r>
          </a:p>
          <a:p>
            <a:pPr marL="216000" indent="-216000">
              <a:lnSpc>
                <a:spcPct val="100000"/>
              </a:lnSpc>
              <a:buClr>
                <a:srgbClr val="000000"/>
              </a:buClr>
              <a:buSzPct val="45000"/>
              <a:buFont typeface="Symbol" charset="2"/>
              <a:buChar char=""/>
            </a:pPr>
            <a:r>
              <a:rPr lang="de-DE" sz="2400" b="0" u="none" strike="noStrike">
                <a:solidFill>
                  <a:srgbClr val="000000"/>
                </a:solidFill>
                <a:effectLst/>
                <a:uFillTx/>
                <a:latin typeface="Arial"/>
              </a:rPr>
              <a:t>Emergenz algorithmisch konfigurierter Öffentlichkeiten</a:t>
            </a:r>
          </a:p>
        </p:txBody>
      </p:sp>
      <p:sp>
        <p:nvSpPr>
          <p:cNvPr id="58" name="Textfeld 29"/>
          <p:cNvSpPr/>
          <p:nvPr/>
        </p:nvSpPr>
        <p:spPr>
          <a:xfrm>
            <a:off x="9000360" y="629136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PlaceHolder 1"/>
          <p:cNvSpPr>
            <a:spLocks noGrp="1"/>
          </p:cNvSpPr>
          <p:nvPr>
            <p:ph type="title"/>
          </p:nvPr>
        </p:nvSpPr>
        <p:spPr>
          <a:xfrm>
            <a:off x="180000" y="144000"/>
            <a:ext cx="11700000" cy="1250640"/>
          </a:xfrm>
          <a:prstGeom prst="rect">
            <a:avLst/>
          </a:prstGeom>
          <a:noFill/>
          <a:ln w="0">
            <a:noFill/>
          </a:ln>
        </p:spPr>
        <p:txBody>
          <a:bodyPr lIns="0" tIns="0" rIns="0" bIns="0" anchor="ctr">
            <a:spAutoFit/>
          </a:bodyPr>
          <a:lstStyle/>
          <a:p>
            <a:pPr indent="0">
              <a:lnSpc>
                <a:spcPct val="100000"/>
              </a:lnSpc>
              <a:buNone/>
              <a:tabLst>
                <a:tab pos="0" algn="l"/>
              </a:tabLst>
            </a:pPr>
            <a:r>
              <a:rPr lang="de-DE" sz="4000" b="0" u="none" strike="noStrike">
                <a:solidFill>
                  <a:srgbClr val="000000"/>
                </a:solidFill>
                <a:effectLst/>
                <a:uFillTx/>
                <a:latin typeface="Arial"/>
              </a:rPr>
              <a:t>Fake News als Symptom algorithmischer Öffentlichkeiten </a:t>
            </a:r>
          </a:p>
        </p:txBody>
      </p:sp>
      <p:sp>
        <p:nvSpPr>
          <p:cNvPr id="60" name="Rechteck 59"/>
          <p:cNvSpPr/>
          <p:nvPr/>
        </p:nvSpPr>
        <p:spPr>
          <a:xfrm>
            <a:off x="540000" y="1314720"/>
            <a:ext cx="11339640" cy="5249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pPr>
            <a:endParaRPr lang="de-DE" sz="2400" b="0" u="none" strike="noStrike">
              <a:solidFill>
                <a:srgbClr val="000000"/>
              </a:solidFill>
              <a:effectLst/>
              <a:uFillTx/>
              <a:latin typeface="Arial"/>
            </a:endParaRPr>
          </a:p>
          <a:p>
            <a:pPr marL="216000" indent="-216000">
              <a:lnSpc>
                <a:spcPct val="100000"/>
              </a:lnSpc>
              <a:spcBef>
                <a:spcPts val="1191"/>
              </a:spcBef>
              <a:spcAft>
                <a:spcPts val="992"/>
              </a:spcAft>
              <a:buClr>
                <a:srgbClr val="000000"/>
              </a:buClr>
              <a:buSzPct val="45000"/>
              <a:buFont typeface="Wingdings" charset="2"/>
              <a:buChar char=""/>
            </a:pPr>
            <a:r>
              <a:rPr lang="de-DE" sz="2400" b="0" u="none" strike="noStrike">
                <a:solidFill>
                  <a:srgbClr val="000000"/>
                </a:solidFill>
                <a:effectLst/>
                <a:uFillTx/>
                <a:latin typeface="Arial"/>
                <a:ea typeface="Microsoft YaHei"/>
              </a:rPr>
              <a:t>Fake News sind Ausdruck struktureller Veränderungen digitaler Kommunikationsordnungen.</a:t>
            </a:r>
            <a:endParaRPr lang="de-DE" sz="24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de-DE" sz="2400" b="0" u="none" strike="noStrike">
                <a:solidFill>
                  <a:srgbClr val="000000"/>
                </a:solidFill>
                <a:effectLst/>
                <a:uFillTx/>
                <a:latin typeface="Arial"/>
                <a:ea typeface="Microsoft YaHei"/>
              </a:rPr>
              <a:t>Desinformation entsteht innerhalb einer Aufmerksamkeitsökonomie algorithmischer Plattformen.</a:t>
            </a:r>
            <a:endParaRPr lang="de-DE" sz="2400" b="0" u="none" strike="noStrike">
              <a:solidFill>
                <a:srgbClr val="000000"/>
              </a:solidFill>
              <a:effectLst/>
              <a:uFillTx/>
              <a:latin typeface="Arial"/>
            </a:endParaRPr>
          </a:p>
          <a:p>
            <a:pPr marL="216000" indent="-216000">
              <a:lnSpc>
                <a:spcPct val="100000"/>
              </a:lnSpc>
              <a:buClr>
                <a:srgbClr val="000000"/>
              </a:buClr>
              <a:buSzPct val="45000"/>
              <a:buFont typeface="Symbol" charset="2"/>
              <a:buChar char=""/>
            </a:pPr>
            <a:r>
              <a:rPr lang="de-DE" sz="2400" b="0" u="none" strike="noStrike">
                <a:solidFill>
                  <a:srgbClr val="000000"/>
                </a:solidFill>
                <a:effectLst/>
                <a:uFillTx/>
                <a:latin typeface="Arial"/>
                <a:ea typeface="Microsoft YaHei"/>
              </a:rPr>
              <a:t>Wahrheitsansprüche konkurrieren mit Reichweite, Resonanz und Affektmobilisierung.</a:t>
            </a:r>
            <a:endParaRPr lang="de-DE" sz="2400" b="0" u="none" strike="noStrike">
              <a:solidFill>
                <a:srgbClr val="000000"/>
              </a:solidFill>
              <a:effectLst/>
              <a:uFillTx/>
              <a:latin typeface="Arial"/>
            </a:endParaRPr>
          </a:p>
          <a:p>
            <a:pPr marL="216000" indent="-216000">
              <a:lnSpc>
                <a:spcPct val="100000"/>
              </a:lnSpc>
              <a:spcBef>
                <a:spcPts val="1191"/>
              </a:spcBef>
              <a:spcAft>
                <a:spcPts val="992"/>
              </a:spcAft>
              <a:buClr>
                <a:srgbClr val="000000"/>
              </a:buClr>
              <a:buSzPct val="45000"/>
              <a:buFont typeface="Wingdings" charset="2"/>
              <a:buChar char=""/>
            </a:pPr>
            <a:r>
              <a:rPr lang="de-DE" sz="2400" b="0" u="none" strike="noStrike">
                <a:solidFill>
                  <a:srgbClr val="000000"/>
                </a:solidFill>
                <a:effectLst/>
                <a:uFillTx/>
                <a:latin typeface="Arial"/>
                <a:ea typeface="Microsoft YaHei"/>
              </a:rPr>
              <a:t>Epistemische Autorität wird zunehmend durch algorithmische Sichtbarkeit substituiert.</a:t>
            </a:r>
            <a:endParaRPr lang="de-DE" sz="24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de-DE" sz="2400" b="0" u="none" strike="noStrike">
                <a:solidFill>
                  <a:srgbClr val="000000"/>
                </a:solidFill>
                <a:effectLst/>
                <a:uFillTx/>
                <a:latin typeface="Arial"/>
                <a:ea typeface="Microsoft YaHei"/>
              </a:rPr>
              <a:t>Forschungsfrage: Inwiefern begünstigen algorithmisch determinierte Kommunikationsräume die Entstehung, Verbreitung und gesellschaftliche Wirksamkeit von Fake News?</a:t>
            </a:r>
            <a:endParaRPr lang="de-DE" sz="2400" b="0" u="none" strike="noStrike">
              <a:solidFill>
                <a:srgbClr val="000000"/>
              </a:solidFill>
              <a:effectLst/>
              <a:uFillTx/>
              <a:latin typeface="Arial"/>
            </a:endParaRPr>
          </a:p>
          <a:p>
            <a:pPr>
              <a:lnSpc>
                <a:spcPct val="100000"/>
              </a:lnSpc>
              <a:spcBef>
                <a:spcPts val="1191"/>
              </a:spcBef>
              <a:spcAft>
                <a:spcPts val="992"/>
              </a:spcAft>
            </a:pPr>
            <a:endParaRPr lang="de-DE" sz="2400" b="0" u="none" strike="noStrike">
              <a:solidFill>
                <a:srgbClr val="000000"/>
              </a:solidFill>
              <a:effectLst/>
              <a:uFillTx/>
              <a:latin typeface="Arial"/>
            </a:endParaRPr>
          </a:p>
        </p:txBody>
      </p:sp>
      <p:sp>
        <p:nvSpPr>
          <p:cNvPr id="61" name="Textfeld 30"/>
          <p:cNvSpPr/>
          <p:nvPr/>
        </p:nvSpPr>
        <p:spPr>
          <a:xfrm>
            <a:off x="9000360" y="629136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384480" y="636480"/>
            <a:ext cx="11126160" cy="467928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en-US" sz="4000" b="1" u="none" strike="noStrike">
                <a:solidFill>
                  <a:schemeClr val="dk1"/>
                </a:solidFill>
                <a:effectLst/>
                <a:uFillTx/>
                <a:latin typeface="Arial"/>
              </a:rPr>
              <a:t>Teil II - a</a:t>
            </a:r>
            <a:br>
              <a:rPr sz="4000"/>
            </a:br>
            <a:br>
              <a:rPr sz="4000"/>
            </a:br>
            <a:br>
              <a:rPr sz="4000"/>
            </a:br>
            <a:br>
              <a:rPr sz="4000"/>
            </a:br>
            <a:r>
              <a:rPr lang="en-US" sz="4000" b="1" u="none" strike="noStrike">
                <a:solidFill>
                  <a:schemeClr val="dk1"/>
                </a:solidFill>
                <a:effectLst/>
                <a:uFillTx/>
                <a:latin typeface="Arial"/>
              </a:rPr>
              <a:t>F</a:t>
            </a:r>
            <a:r>
              <a:rPr lang="de-DE" sz="4000" b="1" u="none" strike="noStrike">
                <a:solidFill>
                  <a:schemeClr val="dk1"/>
                </a:solidFill>
                <a:effectLst/>
                <a:uFillTx/>
                <a:latin typeface="Arial"/>
              </a:rPr>
              <a:t>ormale Quantifizierung des Mikro-Schadens (Cybermobbing)</a:t>
            </a:r>
            <a:endParaRPr lang="de-DE" sz="4000" b="0" u="none" strike="noStrike">
              <a:solidFill>
                <a:srgbClr val="000000"/>
              </a:solidFill>
              <a:effectLst/>
              <a:uFillTx/>
              <a:latin typeface="Arial"/>
            </a:endParaRPr>
          </a:p>
        </p:txBody>
      </p:sp>
      <p:sp>
        <p:nvSpPr>
          <p:cNvPr id="63" name="Textfeld 3"/>
          <p:cNvSpPr/>
          <p:nvPr/>
        </p:nvSpPr>
        <p:spPr>
          <a:xfrm>
            <a:off x="4500000" y="630000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PlaceHolder 1"/>
          <p:cNvSpPr>
            <a:spLocks noGrp="1"/>
          </p:cNvSpPr>
          <p:nvPr>
            <p:ph type="title"/>
          </p:nvPr>
        </p:nvSpPr>
        <p:spPr>
          <a:xfrm>
            <a:off x="540000" y="360000"/>
            <a:ext cx="11337480" cy="1235880"/>
          </a:xfrm>
          <a:prstGeom prst="rect">
            <a:avLst/>
          </a:prstGeom>
          <a:noFill/>
          <a:ln w="0">
            <a:noFill/>
          </a:ln>
        </p:spPr>
        <p:txBody>
          <a:bodyPr lIns="91440" tIns="45720" rIns="91440" bIns="45720" anchor="ctr">
            <a:noAutofit/>
          </a:bodyPr>
          <a:lstStyle/>
          <a:p>
            <a:pPr indent="0">
              <a:lnSpc>
                <a:spcPct val="100000"/>
              </a:lnSpc>
              <a:buNone/>
              <a:tabLst>
                <a:tab pos="0" algn="l"/>
              </a:tabLst>
            </a:pPr>
            <a:r>
              <a:rPr lang="de-DE" sz="3600" b="0" u="none" strike="noStrike">
                <a:solidFill>
                  <a:srgbClr val="000000"/>
                </a:solidFill>
                <a:effectLst/>
                <a:uFillTx/>
                <a:latin typeface="Arial"/>
              </a:rPr>
              <a:t>Netzwerkmorphologische</a:t>
            </a:r>
            <a:r>
              <a:rPr lang="de-DE" sz="4400" b="1" u="none" strike="noStrike">
                <a:solidFill>
                  <a:schemeClr val="dk1"/>
                </a:solidFill>
                <a:effectLst/>
                <a:uFillTx/>
                <a:latin typeface="Baskerville"/>
                <a:ea typeface="Baskerville"/>
              </a:rPr>
              <a:t> </a:t>
            </a:r>
            <a:r>
              <a:rPr lang="de-DE" sz="3600" b="0" u="none" strike="noStrike">
                <a:solidFill>
                  <a:srgbClr val="000000"/>
                </a:solidFill>
                <a:effectLst/>
                <a:uFillTx/>
                <a:latin typeface="Arial"/>
                <a:ea typeface="Baskerville"/>
              </a:rPr>
              <a:t>Binarität</a:t>
            </a:r>
            <a:endParaRPr lang="de-DE" sz="3600" b="0" u="none" strike="noStrike">
              <a:solidFill>
                <a:srgbClr val="000000"/>
              </a:solidFill>
              <a:effectLst/>
              <a:uFillTx/>
              <a:latin typeface="Arial"/>
            </a:endParaRPr>
          </a:p>
        </p:txBody>
      </p:sp>
      <p:sp>
        <p:nvSpPr>
          <p:cNvPr id="65" name="PlaceHolder 2"/>
          <p:cNvSpPr>
            <a:spLocks noGrp="1"/>
          </p:cNvSpPr>
          <p:nvPr>
            <p:ph/>
          </p:nvPr>
        </p:nvSpPr>
        <p:spPr>
          <a:xfrm>
            <a:off x="180000" y="1620000"/>
            <a:ext cx="11832120" cy="5040000"/>
          </a:xfrm>
          <a:prstGeom prst="rect">
            <a:avLst/>
          </a:prstGeom>
          <a:noFill/>
          <a:ln w="0">
            <a:noFill/>
          </a:ln>
        </p:spPr>
        <p:txBody>
          <a:bodyPr lIns="91440" tIns="45720" rIns="91440" bIns="45720" anchor="t">
            <a:normAutofit/>
          </a:bodyPr>
          <a:lstStyle/>
          <a:p>
            <a:pPr indent="0" defTabSz="914400">
              <a:lnSpc>
                <a:spcPct val="110000"/>
              </a:lnSpc>
              <a:spcBef>
                <a:spcPts val="1001"/>
              </a:spcBef>
              <a:buNone/>
              <a:tabLst>
                <a:tab pos="0" algn="l"/>
              </a:tabLst>
            </a:pPr>
            <a:endParaRPr lang="de-DE" sz="2800" b="0" u="none" strike="noStrike">
              <a:solidFill>
                <a:srgbClr val="000000"/>
              </a:solidFill>
              <a:effectLst/>
              <a:uFillTx/>
              <a:latin typeface="Arial"/>
            </a:endParaRPr>
          </a:p>
          <a:p>
            <a:pPr marL="228600" indent="-228600" defTabSz="914400">
              <a:lnSpc>
                <a:spcPct val="100000"/>
              </a:lnSpc>
              <a:spcBef>
                <a:spcPts val="1284"/>
              </a:spcBef>
              <a:spcAft>
                <a:spcPts val="283"/>
              </a:spcAft>
              <a:buClr>
                <a:srgbClr val="000000"/>
              </a:buClr>
              <a:buFont typeface="Arial"/>
              <a:buChar char="•"/>
              <a:tabLst>
                <a:tab pos="0" algn="l"/>
              </a:tabLst>
            </a:pPr>
            <a:r>
              <a:rPr lang="de-DE" sz="2200" b="0" u="none" strike="noStrike">
                <a:solidFill>
                  <a:srgbClr val="000000"/>
                </a:solidFill>
                <a:effectLst/>
                <a:uFillTx/>
                <a:latin typeface="Arial"/>
              </a:rPr>
              <a:t>Analoge Cluster vs. skalenfreie digitale Netzwerke (Barabási-Albert-Modell).</a:t>
            </a:r>
            <a:endParaRPr lang="de-DE" sz="2200" b="0" u="none" strike="noStrike">
              <a:solidFill>
                <a:srgbClr val="000000"/>
              </a:solidFill>
              <a:effectLst/>
              <a:uFillTx/>
              <a:latin typeface="Arial"/>
              <a:ea typeface="Microsoft YaHei"/>
            </a:endParaRPr>
          </a:p>
          <a:p>
            <a:pPr indent="0" defTabSz="914400">
              <a:lnSpc>
                <a:spcPct val="100000"/>
              </a:lnSpc>
              <a:spcBef>
                <a:spcPts val="1284"/>
              </a:spcBef>
              <a:spcAft>
                <a:spcPts val="283"/>
              </a:spcAft>
              <a:buNone/>
              <a:tabLst>
                <a:tab pos="0" algn="l"/>
              </a:tabLst>
            </a:pPr>
            <a:endParaRPr lang="de-DE" sz="2200" b="0" u="none" strike="noStrike">
              <a:solidFill>
                <a:srgbClr val="000000"/>
              </a:solidFill>
              <a:effectLst/>
              <a:uFillTx/>
              <a:latin typeface="Arial"/>
              <a:ea typeface="Microsoft YaHei"/>
            </a:endParaRPr>
          </a:p>
          <a:p>
            <a:pPr marL="228600" indent="-228600" defTabSz="914400">
              <a:lnSpc>
                <a:spcPct val="100000"/>
              </a:lnSpc>
              <a:spcBef>
                <a:spcPts val="1284"/>
              </a:spcBef>
              <a:spcAft>
                <a:spcPts val="283"/>
              </a:spcAft>
              <a:buClr>
                <a:srgbClr val="000000"/>
              </a:buClr>
              <a:buFont typeface="Arial"/>
              <a:buChar char="•"/>
              <a:tabLst>
                <a:tab pos="0" algn="l"/>
              </a:tabLst>
            </a:pPr>
            <a:r>
              <a:rPr lang="de-DE" sz="2200" b="0" u="none" strike="noStrike">
                <a:solidFill>
                  <a:srgbClr val="000000"/>
                </a:solidFill>
                <a:effectLst/>
                <a:uFillTx/>
                <a:latin typeface="Arial"/>
              </a:rPr>
              <a:t>Der fundamentale Unterschied in der Verbreitungsgeschwindigkeit von Gerüchten und Fake News konstituiert sich primär durch die zugrundeliegende Netzwerkmorphologie. </a:t>
            </a:r>
            <a:endParaRPr lang="de-DE" sz="2200" b="0" u="none" strike="noStrike">
              <a:solidFill>
                <a:srgbClr val="000000"/>
              </a:solidFill>
              <a:effectLst/>
              <a:uFillTx/>
              <a:latin typeface="Arial"/>
              <a:ea typeface="Microsoft YaHei"/>
            </a:endParaRPr>
          </a:p>
          <a:p>
            <a:pPr indent="0" defTabSz="914400">
              <a:lnSpc>
                <a:spcPct val="100000"/>
              </a:lnSpc>
              <a:spcBef>
                <a:spcPts val="1284"/>
              </a:spcBef>
              <a:spcAft>
                <a:spcPts val="283"/>
              </a:spcAft>
              <a:buNone/>
              <a:tabLst>
                <a:tab pos="0" algn="l"/>
              </a:tabLst>
            </a:pPr>
            <a:endParaRPr lang="de-DE" sz="2200" b="0" u="none" strike="noStrike">
              <a:solidFill>
                <a:srgbClr val="000000"/>
              </a:solidFill>
              <a:effectLst/>
              <a:uFillTx/>
              <a:latin typeface="Arial"/>
              <a:ea typeface="Microsoft YaHei"/>
            </a:endParaRPr>
          </a:p>
          <a:p>
            <a:pPr marL="228600" indent="-228600" defTabSz="914400">
              <a:lnSpc>
                <a:spcPct val="100000"/>
              </a:lnSpc>
              <a:spcBef>
                <a:spcPts val="1284"/>
              </a:spcBef>
              <a:spcAft>
                <a:spcPts val="283"/>
              </a:spcAft>
              <a:buClr>
                <a:srgbClr val="000000"/>
              </a:buClr>
              <a:buFont typeface="Arial"/>
              <a:buChar char="•"/>
              <a:tabLst>
                <a:tab pos="0" algn="l"/>
              </a:tabLst>
            </a:pPr>
            <a:r>
              <a:rPr lang="de-DE" sz="2200" b="0" u="none" strike="noStrike">
                <a:solidFill>
                  <a:srgbClr val="000000"/>
                </a:solidFill>
                <a:effectLst/>
                <a:uFillTx/>
                <a:latin typeface="Arial"/>
              </a:rPr>
              <a:t>Während analoge Netze durch lokale Dichte und geografische Restriktionen mäßigend wirken, induzieren digitale, skalenfreie Architekturen über hochgradig vernetzte Hubs hyper-exponentielle nformationskaskaden von globaler Permanenz</a:t>
            </a:r>
            <a:r>
              <a:rPr lang="de-DE" sz="2200" b="0" u="none" strike="noStrike">
                <a:solidFill>
                  <a:schemeClr val="dk1"/>
                </a:solidFill>
                <a:effectLst/>
                <a:uFillTx/>
                <a:latin typeface="Times New Roman"/>
              </a:rPr>
              <a:t>.</a:t>
            </a:r>
            <a:endParaRPr lang="de-DE" sz="2200" b="0" u="none" strike="noStrike">
              <a:solidFill>
                <a:srgbClr val="000000"/>
              </a:solidFill>
              <a:effectLst/>
              <a:uFillTx/>
              <a:latin typeface="Arial"/>
              <a:ea typeface="Microsoft YaHei"/>
            </a:endParaRPr>
          </a:p>
        </p:txBody>
      </p:sp>
      <p:sp>
        <p:nvSpPr>
          <p:cNvPr id="66" name="Textfeld 5"/>
          <p:cNvSpPr/>
          <p:nvPr/>
        </p:nvSpPr>
        <p:spPr>
          <a:xfrm>
            <a:off x="9004320" y="6316920"/>
            <a:ext cx="28749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Aptos"/>
                <a:ea typeface="DejaVu Sans"/>
              </a:rPr>
              <a:t>Alexandra T. N. Osburg</a:t>
            </a:r>
            <a:endParaRPr lang="de-DE" sz="1800" b="0" u="none" strike="noStrike">
              <a:solidFill>
                <a:srgbClr val="000000"/>
              </a:solidFill>
              <a:effectLst/>
              <a:uFillTx/>
              <a:latin typeface="Arial"/>
            </a:endParaRPr>
          </a:p>
        </p:txBody>
      </p:sp>
    </p:spTree>
  </p:cSld>
  <p:clrMapOvr>
    <a:masterClrMapping/>
  </p:clrMapOvr>
</p:sld>
</file>

<file path=ppt/theme/theme1.xml><?xml version="1.0" encoding="utf-8"?>
<a:theme xmlns:a="http://schemas.openxmlformats.org/drawingml/2006/main" name="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3.xml><?xml version="1.0" encoding="utf-8"?>
<a:theme xmlns:a="http://schemas.openxmlformats.org/drawingml/2006/main" name="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4.xml><?xml version="1.0" encoding="utf-8"?>
<a:theme xmlns:a="http://schemas.openxmlformats.org/drawingml/2006/main" name="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6261</TotalTime>
  <Application>Microsoft Office PowerPoint</Application>
  <PresentationFormat>Breitbild</PresentationFormat>
  <Slides>55</Slides>
  <Notes>0</Notes>
  <HiddenSlides>0</HiddenSlides>
  <ScaleCrop>false</ScaleCrop>
  <HeadingPairs>
    <vt:vector size="4" baseType="variant">
      <vt:variant>
        <vt:lpstr>Design</vt:lpstr>
      </vt:variant>
      <vt:variant>
        <vt:i4>4</vt:i4>
      </vt:variant>
      <vt:variant>
        <vt:lpstr>Folientitel</vt:lpstr>
      </vt:variant>
      <vt:variant>
        <vt:i4>55</vt:i4>
      </vt:variant>
    </vt:vector>
  </HeadingPairs>
  <TitlesOfParts>
    <vt:vector size="59" baseType="lpstr">
      <vt:lpstr>Office</vt:lpstr>
      <vt:lpstr>Office</vt:lpstr>
      <vt:lpstr>Office</vt:lpstr>
      <vt:lpstr>Office</vt:lpstr>
      <vt:lpstr>Verbreitunsdynamik digitaler Gerüchte –  eine algorithmische Netzwerkanalyse</vt:lpstr>
      <vt:lpstr>Problemkontext</vt:lpstr>
      <vt:lpstr>Teil I</vt:lpstr>
      <vt:lpstr>Die digitale Infosphäre als epistemischer Raum </vt:lpstr>
      <vt:lpstr>Algorithmische Mediation des Diskurses </vt:lpstr>
      <vt:lpstr>Transformation der Öffentlichkeit </vt:lpstr>
      <vt:lpstr>Fake News als Symptom algorithmischer Öffentlichkeiten </vt:lpstr>
      <vt:lpstr>Teil II - a    Formale Quantifizierung des Mikro-Schadens (Cybermobbing)</vt:lpstr>
      <vt:lpstr>Netzwerkmorphologische Binarität</vt:lpstr>
      <vt:lpstr>Das philosophische Problem –  Der Verlust der gemeinsamen Wahrheit</vt:lpstr>
      <vt:lpstr>Besonderheiten im digitalen Raum</vt:lpstr>
      <vt:lpstr>Analyse der netzwerkmorphologischen Binarität</vt:lpstr>
      <vt:lpstr>Gerüchteverbreitung via Barabási-Albert-Modell</vt:lpstr>
      <vt:lpstr>Barabási-Albert-Modell</vt:lpstr>
      <vt:lpstr>Barabási-Albert-Modell</vt:lpstr>
      <vt:lpstr>Das Postulat des Technologierealismus</vt:lpstr>
      <vt:lpstr>Formale Quantifizierung des Mikro-Schadens (Cybermobbing)  </vt:lpstr>
      <vt:lpstr>Osburgs Vermutung –  Parameter Zivilcourage cs</vt:lpstr>
      <vt:lpstr>PowerPoint-Präsentation</vt:lpstr>
      <vt:lpstr>Parameter Zivilcourage cs_</vt:lpstr>
      <vt:lpstr>PowerPoint-Präsentation</vt:lpstr>
      <vt:lpstr>Szenario 1  - Lokales Gerücht, Flurfunk</vt:lpstr>
      <vt:lpstr>Scenario 2: Der online Fake</vt:lpstr>
      <vt:lpstr>Grafische Darstellung des Schadensvergleichs</vt:lpstr>
      <vt:lpstr>Das NetLogo Simulationsmodell (ABM) – Rumor Mill in zwei Welten</vt:lpstr>
      <vt:lpstr>Das NetLogo Simulationsmodell (ABM) – Rumor Mill in zwei Welten</vt:lpstr>
      <vt:lpstr>         Rumor Mill</vt:lpstr>
      <vt:lpstr>Rumor Mill</vt:lpstr>
      <vt:lpstr>Rumor Mill</vt:lpstr>
      <vt:lpstr>Rumor Mill</vt:lpstr>
      <vt:lpstr>Rumor Mill</vt:lpstr>
      <vt:lpstr>Fazit</vt:lpstr>
      <vt:lpstr>Konsequenzen</vt:lpstr>
      <vt:lpstr>Ausblick und Forschungsfragen</vt:lpstr>
      <vt:lpstr>Transformation vom Mikro- zum Makroschaden</vt:lpstr>
      <vt:lpstr>Teil II - b  Makro-Ebene: Die Gefährdung der demokratischen Substanz </vt:lpstr>
      <vt:lpstr>Demokratiegefährdung</vt:lpstr>
      <vt:lpstr>PowerPoint-Präsentation</vt:lpstr>
      <vt:lpstr>Kernphänomene der Demokratiegefährdung </vt:lpstr>
      <vt:lpstr>(Fehl-) Informationsarten</vt:lpstr>
      <vt:lpstr>Darstellung in NetLogo</vt:lpstr>
      <vt:lpstr>Sozialphilosophische und demokratietheoretische  Dimensionen </vt:lpstr>
      <vt:lpstr>PowerPoint-Präsentation</vt:lpstr>
      <vt:lpstr>Teil III   Technologierealismus als Prämisse – Steuerung und Resilienzbildung statt technologischer Regress oder Repression. </vt:lpstr>
      <vt:lpstr>Strategien</vt:lpstr>
      <vt:lpstr>Technische Strategien</vt:lpstr>
      <vt:lpstr>Pädagogische Strategien</vt:lpstr>
      <vt:lpstr>Ethische  Strategien</vt:lpstr>
      <vt:lpstr>Soziale Strategien</vt:lpstr>
      <vt:lpstr>Rechtliche Strategien</vt:lpstr>
      <vt:lpstr>Organisatorische Strategien</vt:lpstr>
      <vt:lpstr>Psychologische  Strategien</vt:lpstr>
      <vt:lpstr>PowerPoint-Präsentation</vt:lpstr>
      <vt:lpstr>Mehrdimensionaler Ansatz - Kombination</vt:lpstr>
      <vt:lpstr>Literaturverzeichnis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Algorithmisierung des Gerüchts: Eine netzwerktheoretische und agentenbasierte Modellierung epistemischer Vulnerabilität und digitaler Schadensmetriken im synachronen Vergleich analoger und digitaler Informationsdissemination.</dc:title>
  <dc:subject/>
  <dc:creator>Osburg, Alexandra</dc:creator>
  <dc:description/>
  <cp:lastModifiedBy>Osburg, Alexandra</cp:lastModifiedBy>
  <cp:revision>88</cp:revision>
  <cp:lastPrinted>2026-07-05T00:05:54Z</cp:lastPrinted>
  <dcterms:created xsi:type="dcterms:W3CDTF">2026-06-15T08:24:21Z</dcterms:created>
  <dcterms:modified xsi:type="dcterms:W3CDTF">2026-07-16T13:35:47Z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Breitbild</vt:lpwstr>
  </property>
  <property fmtid="{D5CDD505-2E9C-101B-9397-08002B2CF9AE}" pid="3" name="Slides">
    <vt:r8>31</vt:r8>
  </property>
</Properties>
</file>